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0"/>
  </p:notesMasterIdLst>
  <p:sldIdLst>
    <p:sldId id="256" r:id="rId2"/>
    <p:sldId id="2147475865" r:id="rId3"/>
    <p:sldId id="2147475866" r:id="rId4"/>
    <p:sldId id="2147475868" r:id="rId5"/>
    <p:sldId id="2147475867" r:id="rId6"/>
    <p:sldId id="2147475869" r:id="rId7"/>
    <p:sldId id="2147475870" r:id="rId8"/>
    <p:sldId id="2147475876" r:id="rId9"/>
    <p:sldId id="2147475871" r:id="rId10"/>
    <p:sldId id="2147475872" r:id="rId11"/>
    <p:sldId id="2147475873" r:id="rId12"/>
    <p:sldId id="2147475874" r:id="rId13"/>
    <p:sldId id="2147475875" r:id="rId14"/>
    <p:sldId id="2147475877" r:id="rId15"/>
    <p:sldId id="2147475878" r:id="rId16"/>
    <p:sldId id="3498" r:id="rId17"/>
    <p:sldId id="3499" r:id="rId18"/>
    <p:sldId id="3542" r:id="rId19"/>
    <p:sldId id="3522" r:id="rId20"/>
    <p:sldId id="3524" r:id="rId21"/>
    <p:sldId id="3528" r:id="rId22"/>
    <p:sldId id="3539" r:id="rId23"/>
    <p:sldId id="3479" r:id="rId24"/>
    <p:sldId id="3480" r:id="rId25"/>
    <p:sldId id="3529" r:id="rId26"/>
    <p:sldId id="3495" r:id="rId27"/>
    <p:sldId id="3496" r:id="rId28"/>
    <p:sldId id="3526" r:id="rId29"/>
    <p:sldId id="3497" r:id="rId30"/>
    <p:sldId id="3530" r:id="rId31"/>
    <p:sldId id="3500" r:id="rId32"/>
    <p:sldId id="3501" r:id="rId33"/>
    <p:sldId id="3502" r:id="rId34"/>
    <p:sldId id="3503" r:id="rId35"/>
    <p:sldId id="3504" r:id="rId36"/>
    <p:sldId id="3531" r:id="rId37"/>
    <p:sldId id="3505" r:id="rId38"/>
    <p:sldId id="3532" r:id="rId39"/>
    <p:sldId id="3527" r:id="rId40"/>
    <p:sldId id="3540" r:id="rId41"/>
    <p:sldId id="3541" r:id="rId42"/>
    <p:sldId id="3533" r:id="rId43"/>
    <p:sldId id="3534" r:id="rId44"/>
    <p:sldId id="3509" r:id="rId45"/>
    <p:sldId id="3508" r:id="rId46"/>
    <p:sldId id="3521" r:id="rId47"/>
    <p:sldId id="3535" r:id="rId48"/>
    <p:sldId id="3537" r:id="rId49"/>
    <p:sldId id="3536" r:id="rId50"/>
    <p:sldId id="3525" r:id="rId51"/>
    <p:sldId id="3510" r:id="rId52"/>
    <p:sldId id="3538" r:id="rId53"/>
    <p:sldId id="3545" r:id="rId54"/>
    <p:sldId id="3544" r:id="rId55"/>
    <p:sldId id="3546" r:id="rId56"/>
    <p:sldId id="3547" r:id="rId57"/>
    <p:sldId id="3519" r:id="rId58"/>
    <p:sldId id="3518" r:id="rId59"/>
    <p:sldId id="3548" r:id="rId60"/>
    <p:sldId id="3543" r:id="rId61"/>
    <p:sldId id="3507" r:id="rId62"/>
    <p:sldId id="3506" r:id="rId63"/>
    <p:sldId id="3549" r:id="rId64"/>
    <p:sldId id="3125" r:id="rId65"/>
    <p:sldId id="3468" r:id="rId66"/>
    <p:sldId id="3471" r:id="rId67"/>
    <p:sldId id="3470" r:id="rId68"/>
    <p:sldId id="3472" r:id="rId69"/>
    <p:sldId id="3456" r:id="rId70"/>
    <p:sldId id="3458" r:id="rId71"/>
    <p:sldId id="3473" r:id="rId72"/>
    <p:sldId id="3474" r:id="rId73"/>
    <p:sldId id="265" r:id="rId74"/>
    <p:sldId id="266" r:id="rId75"/>
    <p:sldId id="267" r:id="rId76"/>
    <p:sldId id="268" r:id="rId77"/>
    <p:sldId id="3476" r:id="rId78"/>
    <p:sldId id="347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222" y="27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3E01B-320F-4ED0-8255-18C5EE76A814}"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0BA9A-814E-41A5-9CE5-70CA18F60943}" type="slidenum">
              <a:rPr lang="en-US" smtClean="0"/>
              <a:t>‹#›</a:t>
            </a:fld>
            <a:endParaRPr lang="en-US"/>
          </a:p>
        </p:txBody>
      </p:sp>
    </p:spTree>
    <p:extLst>
      <p:ext uri="{BB962C8B-B14F-4D97-AF65-F5344CB8AC3E}">
        <p14:creationId xmlns:p14="http://schemas.microsoft.com/office/powerpoint/2010/main" val="268171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55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6039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t>AI &amp; Data for Leaders</a:t>
            </a:r>
            <a:endParaRPr lang="en-US" dirty="0"/>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41761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3086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a:t>AI &amp; Data for Leaders</a:t>
            </a:r>
            <a:endParaRPr lang="en-US" dirty="0"/>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Leaders</a:t>
            </a:r>
            <a:endParaRPr lang="en-US" dirty="0"/>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Leaders</a:t>
            </a:r>
            <a:endParaRPr lang="en-US" dirty="0"/>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Leaders</a:t>
            </a:r>
            <a:endParaRPr lang="en-US" dirty="0">
              <a:solidFill>
                <a:prstClr val="black"/>
              </a:solidFill>
            </a:endParaRP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p:nvSpPr>
        <p:spPr>
          <a:xfrm>
            <a:off x="0" y="0"/>
            <a:ext cx="12192000" cy="897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535709" y="136525"/>
            <a:ext cx="9896764" cy="611620"/>
          </a:xfrm>
        </p:spPr>
        <p:txBody>
          <a:bodyPr anchor="ctr">
            <a:noAutofit/>
          </a:bodyPr>
          <a:lstStyle>
            <a:lvl1pPr>
              <a:lnSpc>
                <a:spcPct val="100000"/>
              </a:lnSpc>
              <a:defRPr sz="3600"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535709" y="1099127"/>
            <a:ext cx="11010179" cy="4803198"/>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Leaders</a:t>
            </a:r>
            <a:endParaRPr lang="en-US" dirty="0">
              <a:solidFill>
                <a:prstClr val="black"/>
              </a:solidFill>
            </a:endParaRP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a:t>AI &amp; Data for Leaders</a:t>
            </a:r>
            <a:endParaRPr lang="en-US" sz="1050" dirty="0"/>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 id="2147483686" r:id="rId14"/>
    <p:sldLayoutId id="2147483687" r:id="rId15"/>
  </p:sldLayoutIdLst>
  <p:hf sldNum="0" hdr="0" ftr="0" dt="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icrosoftLearning/mslearn-mlops" TargetMode="External"/><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microsoft.com/en-us/cli/azure/install-azure-cli-windows?tabs=azure-cli"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s://learn.microsoft.com/en-us/cli/azure/ml/environment?view=azure-cli-latest#az-ml-environment-create"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anshu@4.188.75.152" TargetMode="Externa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hyperlink" Target="https://docs.github.com/en/actions/guides"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learn.microsoft.com/en-us/training/modules/source-control-for-machine-learning-projects/3-work-azure-repos-github-repos" TargetMode="Externa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earn.microsoft.com/en-us/training/modules/source-control-for-machine-learning-projects/5-verify-your-code-locally" TargetMode="Externa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hyperlink" Target="https://learn.microsoft.com/en-us/training/modules/source-control-for-machine-learning-projects/5-verify-your-code-locally" TargetMode="Externa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microsoftlearning.github.io/mslearn-mlops/" TargetMode="External"/><Relationship Id="rId2" Type="http://schemas.openxmlformats.org/officeDocument/2006/relationships/hyperlink" Target="https://learn.microsoft.com/en-in/training/paths/build-first-machine-operations-workflow/" TargetMode="External"/><Relationship Id="rId1" Type="http://schemas.openxmlformats.org/officeDocument/2006/relationships/slideLayout" Target="../slideLayouts/slideLayout8.xml"/><Relationship Id="rId5" Type="http://schemas.openxmlformats.org/officeDocument/2006/relationships/hyperlink" Target="https://learn.microsoft.com/en-us/azure/machine-learning/how-to-deploy-online-endpoints?view=azureml-api-2&amp;tabs=azure-cli#understand-the-scoring-script" TargetMode="External"/><Relationship Id="rId4" Type="http://schemas.openxmlformats.org/officeDocument/2006/relationships/hyperlink" Target="https://learn.microsoft.com/en-us/training/modules/deploy-azure-machine-learning-model-managed-endpoint-cli-v2/"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 Id="rId14" Type="http://schemas.openxmlformats.org/officeDocument/2006/relationships/image" Target="../media/image44.jpe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E977-1E29-027E-3041-41A5294E7B98}"/>
              </a:ext>
            </a:extLst>
          </p:cNvPr>
          <p:cNvSpPr>
            <a:spLocks noGrp="1"/>
          </p:cNvSpPr>
          <p:nvPr>
            <p:ph type="ctrTitle"/>
          </p:nvPr>
        </p:nvSpPr>
        <p:spPr/>
        <p:txBody>
          <a:bodyPr/>
          <a:lstStyle/>
          <a:p>
            <a:r>
              <a:rPr lang="en-US" dirty="0" err="1"/>
              <a:t>MLOps</a:t>
            </a:r>
            <a:endParaRPr lang="en-US" dirty="0"/>
          </a:p>
        </p:txBody>
      </p:sp>
      <p:sp>
        <p:nvSpPr>
          <p:cNvPr id="3" name="Subtitle 2">
            <a:extLst>
              <a:ext uri="{FF2B5EF4-FFF2-40B4-BE49-F238E27FC236}">
                <a16:creationId xmlns:a16="http://schemas.microsoft.com/office/drawing/2014/main" id="{E6F14953-DB50-BD71-A953-680A67EE1712}"/>
              </a:ext>
            </a:extLst>
          </p:cNvPr>
          <p:cNvSpPr>
            <a:spLocks noGrp="1"/>
          </p:cNvSpPr>
          <p:nvPr>
            <p:ph type="subTitle" idx="1"/>
          </p:nvPr>
        </p:nvSpPr>
        <p:spPr/>
        <p:txBody>
          <a:bodyPr/>
          <a:lstStyle/>
          <a:p>
            <a:r>
              <a:rPr lang="en-US" dirty="0"/>
              <a:t>Anshu Pandey</a:t>
            </a:r>
          </a:p>
        </p:txBody>
      </p:sp>
    </p:spTree>
    <p:extLst>
      <p:ext uri="{BB962C8B-B14F-4D97-AF65-F5344CB8AC3E}">
        <p14:creationId xmlns:p14="http://schemas.microsoft.com/office/powerpoint/2010/main" val="1682245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AE04-1885-CD0F-9716-EC3BB821A83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F2686A0-60D6-5B98-C94B-F0E550EBE315}"/>
              </a:ext>
            </a:extLst>
          </p:cNvPr>
          <p:cNvPicPr>
            <a:picLocks noGrp="1" noChangeAspect="1"/>
          </p:cNvPicPr>
          <p:nvPr>
            <p:ph sz="quarter" idx="14"/>
          </p:nvPr>
        </p:nvPicPr>
        <p:blipFill>
          <a:blip r:embed="rId2"/>
          <a:stretch>
            <a:fillRect/>
          </a:stretch>
        </p:blipFill>
        <p:spPr>
          <a:xfrm>
            <a:off x="1506505" y="1257283"/>
            <a:ext cx="9067866" cy="4486308"/>
          </a:xfrm>
        </p:spPr>
      </p:pic>
    </p:spTree>
    <p:extLst>
      <p:ext uri="{BB962C8B-B14F-4D97-AF65-F5344CB8AC3E}">
        <p14:creationId xmlns:p14="http://schemas.microsoft.com/office/powerpoint/2010/main" val="4185725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1799-A314-5FC0-07B4-FC8517EC929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A11BFFE-84B2-E153-DF58-6ABEFE856B5E}"/>
              </a:ext>
            </a:extLst>
          </p:cNvPr>
          <p:cNvPicPr>
            <a:picLocks noGrp="1" noChangeAspect="1"/>
          </p:cNvPicPr>
          <p:nvPr>
            <p:ph sz="quarter" idx="14"/>
          </p:nvPr>
        </p:nvPicPr>
        <p:blipFill>
          <a:blip r:embed="rId2"/>
          <a:stretch>
            <a:fillRect/>
          </a:stretch>
        </p:blipFill>
        <p:spPr>
          <a:xfrm>
            <a:off x="1611280" y="1171558"/>
            <a:ext cx="8858315" cy="4657759"/>
          </a:xfrm>
        </p:spPr>
      </p:pic>
    </p:spTree>
    <p:extLst>
      <p:ext uri="{BB962C8B-B14F-4D97-AF65-F5344CB8AC3E}">
        <p14:creationId xmlns:p14="http://schemas.microsoft.com/office/powerpoint/2010/main" val="3652429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E77B2-AF01-B171-44FC-317F5FCABE6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25F80A7-B8A9-CFEE-205E-2C50E3111D6C}"/>
              </a:ext>
            </a:extLst>
          </p:cNvPr>
          <p:cNvPicPr>
            <a:picLocks noGrp="1" noChangeAspect="1"/>
          </p:cNvPicPr>
          <p:nvPr>
            <p:ph sz="quarter" idx="14"/>
          </p:nvPr>
        </p:nvPicPr>
        <p:blipFill>
          <a:blip r:embed="rId2"/>
          <a:stretch>
            <a:fillRect/>
          </a:stretch>
        </p:blipFill>
        <p:spPr>
          <a:xfrm>
            <a:off x="6819436" y="1015893"/>
            <a:ext cx="3613037" cy="5613334"/>
          </a:xfrm>
        </p:spPr>
      </p:pic>
    </p:spTree>
    <p:extLst>
      <p:ext uri="{BB962C8B-B14F-4D97-AF65-F5344CB8AC3E}">
        <p14:creationId xmlns:p14="http://schemas.microsoft.com/office/powerpoint/2010/main" val="1657956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BF1B-DD31-97F9-552E-97C42154ADC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87367A9-581C-F2D8-B1F6-452F87BA8B66}"/>
              </a:ext>
            </a:extLst>
          </p:cNvPr>
          <p:cNvPicPr>
            <a:picLocks noGrp="1" noChangeAspect="1"/>
          </p:cNvPicPr>
          <p:nvPr>
            <p:ph sz="quarter" idx="14"/>
          </p:nvPr>
        </p:nvPicPr>
        <p:blipFill>
          <a:blip r:embed="rId2"/>
          <a:stretch>
            <a:fillRect/>
          </a:stretch>
        </p:blipFill>
        <p:spPr>
          <a:xfrm>
            <a:off x="734854" y="1056714"/>
            <a:ext cx="8912065" cy="5706485"/>
          </a:xfrm>
        </p:spPr>
      </p:pic>
    </p:spTree>
    <p:extLst>
      <p:ext uri="{BB962C8B-B14F-4D97-AF65-F5344CB8AC3E}">
        <p14:creationId xmlns:p14="http://schemas.microsoft.com/office/powerpoint/2010/main" val="250307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9507-CFC2-B4F7-37E4-DE65868782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277DA8-BB99-63C9-9265-CB08828688F2}"/>
              </a:ext>
            </a:extLst>
          </p:cNvPr>
          <p:cNvSpPr>
            <a:spLocks noGrp="1"/>
          </p:cNvSpPr>
          <p:nvPr>
            <p:ph sz="quarter" idx="14"/>
          </p:nvPr>
        </p:nvSpPr>
        <p:spPr/>
        <p:txBody>
          <a:bodyPr/>
          <a:lstStyle/>
          <a:p>
            <a:endParaRPr lang="en-IN"/>
          </a:p>
        </p:txBody>
      </p:sp>
    </p:spTree>
    <p:extLst>
      <p:ext uri="{BB962C8B-B14F-4D97-AF65-F5344CB8AC3E}">
        <p14:creationId xmlns:p14="http://schemas.microsoft.com/office/powerpoint/2010/main" val="140462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0F9A-72E0-3E2D-F599-2F54E64C08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0154863-2AF3-E0E6-61C4-B4AC85FC5EB9}"/>
              </a:ext>
            </a:extLst>
          </p:cNvPr>
          <p:cNvSpPr>
            <a:spLocks noGrp="1"/>
          </p:cNvSpPr>
          <p:nvPr>
            <p:ph sz="quarter" idx="14"/>
          </p:nvPr>
        </p:nvSpPr>
        <p:spPr/>
        <p:txBody>
          <a:bodyPr/>
          <a:lstStyle/>
          <a:p>
            <a:endParaRPr lang="en-IN"/>
          </a:p>
        </p:txBody>
      </p:sp>
      <p:pic>
        <p:nvPicPr>
          <p:cNvPr id="5" name="Picture 4">
            <a:extLst>
              <a:ext uri="{FF2B5EF4-FFF2-40B4-BE49-F238E27FC236}">
                <a16:creationId xmlns:a16="http://schemas.microsoft.com/office/drawing/2014/main" id="{D19BC0B3-8008-36AE-CBF5-75A455159948}"/>
              </a:ext>
            </a:extLst>
          </p:cNvPr>
          <p:cNvPicPr>
            <a:picLocks noChangeAspect="1"/>
          </p:cNvPicPr>
          <p:nvPr/>
        </p:nvPicPr>
        <p:blipFill>
          <a:blip r:embed="rId2"/>
          <a:stretch>
            <a:fillRect/>
          </a:stretch>
        </p:blipFill>
        <p:spPr>
          <a:xfrm>
            <a:off x="886420" y="1435889"/>
            <a:ext cx="4038630" cy="4276756"/>
          </a:xfrm>
          <a:prstGeom prst="rect">
            <a:avLst/>
          </a:prstGeom>
        </p:spPr>
      </p:pic>
      <p:pic>
        <p:nvPicPr>
          <p:cNvPr id="7" name="Picture 6">
            <a:extLst>
              <a:ext uri="{FF2B5EF4-FFF2-40B4-BE49-F238E27FC236}">
                <a16:creationId xmlns:a16="http://schemas.microsoft.com/office/drawing/2014/main" id="{FF4D8E63-9D42-56C9-FC5A-80BA0204EF31}"/>
              </a:ext>
            </a:extLst>
          </p:cNvPr>
          <p:cNvPicPr>
            <a:picLocks noChangeAspect="1"/>
          </p:cNvPicPr>
          <p:nvPr/>
        </p:nvPicPr>
        <p:blipFill>
          <a:blip r:embed="rId3"/>
          <a:stretch>
            <a:fillRect/>
          </a:stretch>
        </p:blipFill>
        <p:spPr>
          <a:xfrm>
            <a:off x="5550254" y="1617873"/>
            <a:ext cx="3800503" cy="4210081"/>
          </a:xfrm>
          <a:prstGeom prst="rect">
            <a:avLst/>
          </a:prstGeom>
        </p:spPr>
      </p:pic>
    </p:spTree>
    <p:extLst>
      <p:ext uri="{BB962C8B-B14F-4D97-AF65-F5344CB8AC3E}">
        <p14:creationId xmlns:p14="http://schemas.microsoft.com/office/powerpoint/2010/main" val="1008299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08803C-0E16-CF52-4E1F-0B1503BF29A2}"/>
              </a:ext>
            </a:extLst>
          </p:cNvPr>
          <p:cNvSpPr>
            <a:spLocks noGrp="1"/>
          </p:cNvSpPr>
          <p:nvPr>
            <p:ph type="ctrTitle"/>
          </p:nvPr>
        </p:nvSpPr>
        <p:spPr>
          <a:xfrm>
            <a:off x="877001" y="4947313"/>
            <a:ext cx="7700617" cy="1409037"/>
          </a:xfrm>
        </p:spPr>
        <p:txBody>
          <a:bodyPr anchor="ctr">
            <a:normAutofit fontScale="90000"/>
          </a:bodyPr>
          <a:lstStyle/>
          <a:p>
            <a:r>
              <a:rPr lang="en-IN" sz="4600" dirty="0"/>
              <a:t>CICD Pipeline with </a:t>
            </a:r>
            <a:br>
              <a:rPr lang="en-IN" sz="4600" dirty="0"/>
            </a:br>
            <a:r>
              <a:rPr lang="en-IN" sz="4600" dirty="0"/>
              <a:t>GitHub Actions &lt;-&gt; Azure ML </a:t>
            </a:r>
          </a:p>
        </p:txBody>
      </p:sp>
      <p:pic>
        <p:nvPicPr>
          <p:cNvPr id="9" name="Picture 8" descr="A 3D rendering of the infinity symbol">
            <a:extLst>
              <a:ext uri="{FF2B5EF4-FFF2-40B4-BE49-F238E27FC236}">
                <a16:creationId xmlns:a16="http://schemas.microsoft.com/office/drawing/2014/main" id="{235A7395-0D49-0E2E-0B21-E774B70082AA}"/>
              </a:ext>
            </a:extLst>
          </p:cNvPr>
          <p:cNvPicPr>
            <a:picLocks noChangeAspect="1"/>
          </p:cNvPicPr>
          <p:nvPr/>
        </p:nvPicPr>
        <p:blipFill rotWithShape="1">
          <a:blip r:embed="rId2"/>
          <a:srcRect t="5233" b="6650"/>
          <a:stretch/>
        </p:blipFill>
        <p:spPr>
          <a:xfrm>
            <a:off x="20" y="10"/>
            <a:ext cx="9143980" cy="4532303"/>
          </a:xfrm>
          <a:prstGeom prst="rect">
            <a:avLst/>
          </a:prstGeom>
          <a:noFill/>
        </p:spPr>
      </p:pic>
    </p:spTree>
    <p:extLst>
      <p:ext uri="{BB962C8B-B14F-4D97-AF65-F5344CB8AC3E}">
        <p14:creationId xmlns:p14="http://schemas.microsoft.com/office/powerpoint/2010/main" val="2540431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0909-CA86-82AD-3E1E-9038C46FDFA2}"/>
              </a:ext>
            </a:extLst>
          </p:cNvPr>
          <p:cNvSpPr>
            <a:spLocks noGrp="1"/>
          </p:cNvSpPr>
          <p:nvPr>
            <p:ph type="title"/>
          </p:nvPr>
        </p:nvSpPr>
        <p:spPr/>
        <p:txBody>
          <a:bodyPr>
            <a:normAutofit fontScale="90000"/>
          </a:bodyPr>
          <a:lstStyle/>
          <a:p>
            <a:r>
              <a:rPr lang="en-US" dirty="0" err="1"/>
              <a:t>MLOps</a:t>
            </a:r>
            <a:r>
              <a:rPr lang="en-US" dirty="0"/>
              <a:t> Architecture</a:t>
            </a:r>
          </a:p>
        </p:txBody>
      </p:sp>
      <p:sp>
        <p:nvSpPr>
          <p:cNvPr id="3" name="Content Placeholder 2">
            <a:extLst>
              <a:ext uri="{FF2B5EF4-FFF2-40B4-BE49-F238E27FC236}">
                <a16:creationId xmlns:a16="http://schemas.microsoft.com/office/drawing/2014/main" id="{5E13D084-020E-9D69-02B1-2B86766F083E}"/>
              </a:ext>
            </a:extLst>
          </p:cNvPr>
          <p:cNvSpPr>
            <a:spLocks noGrp="1"/>
          </p:cNvSpPr>
          <p:nvPr>
            <p:ph sz="quarter" idx="14"/>
          </p:nvPr>
        </p:nvSpPr>
        <p:spPr>
          <a:xfrm>
            <a:off x="931862" y="1271587"/>
            <a:ext cx="10328275" cy="4314825"/>
          </a:xfrm>
        </p:spPr>
        <p:txBody>
          <a:bodyPr>
            <a:normAutofit/>
          </a:bodyPr>
          <a:lstStyle/>
          <a:p>
            <a:pPr algn="l">
              <a:buFont typeface="+mj-lt"/>
              <a:buAutoNum type="arabicPeriod"/>
            </a:pPr>
            <a:r>
              <a:rPr lang="en-US" sz="1800" b="1" i="0" dirty="0">
                <a:solidFill>
                  <a:srgbClr val="161616"/>
                </a:solidFill>
                <a:effectLst/>
                <a:latin typeface="Segoe UI" panose="020B0502040204020203" pitchFamily="34" charset="0"/>
              </a:rPr>
              <a:t>Setup</a:t>
            </a:r>
            <a:r>
              <a:rPr lang="en-US" sz="1800" b="0" i="0" dirty="0">
                <a:solidFill>
                  <a:srgbClr val="161616"/>
                </a:solidFill>
                <a:effectLst/>
                <a:latin typeface="Segoe UI" panose="020B0502040204020203" pitchFamily="34" charset="0"/>
              </a:rPr>
              <a:t>: Create all necessary Azure resources for the solution.</a:t>
            </a:r>
          </a:p>
          <a:p>
            <a:pPr algn="l">
              <a:buFont typeface="+mj-lt"/>
              <a:buAutoNum type="arabicPeriod"/>
            </a:pPr>
            <a:r>
              <a:rPr lang="en-US" sz="1800" b="1" i="0" dirty="0">
                <a:solidFill>
                  <a:srgbClr val="161616"/>
                </a:solidFill>
                <a:effectLst/>
                <a:latin typeface="Segoe UI" panose="020B0502040204020203" pitchFamily="34" charset="0"/>
              </a:rPr>
              <a:t>Model development (inner loop)</a:t>
            </a:r>
            <a:r>
              <a:rPr lang="en-US" sz="1800" b="0" i="0" dirty="0">
                <a:solidFill>
                  <a:srgbClr val="161616"/>
                </a:solidFill>
                <a:effectLst/>
                <a:latin typeface="Segoe UI" panose="020B0502040204020203" pitchFamily="34" charset="0"/>
              </a:rPr>
              <a:t>: Explore and process the data to train and evaluate the model.</a:t>
            </a:r>
          </a:p>
          <a:p>
            <a:pPr algn="l">
              <a:buFont typeface="+mj-lt"/>
              <a:buAutoNum type="arabicPeriod"/>
            </a:pPr>
            <a:r>
              <a:rPr lang="en-US" sz="1800" b="1" i="0" dirty="0">
                <a:solidFill>
                  <a:srgbClr val="161616"/>
                </a:solidFill>
                <a:effectLst/>
                <a:latin typeface="Segoe UI" panose="020B0502040204020203" pitchFamily="34" charset="0"/>
              </a:rPr>
              <a:t>Continuous integration</a:t>
            </a:r>
            <a:r>
              <a:rPr lang="en-US" sz="1800" b="0" i="0" dirty="0">
                <a:solidFill>
                  <a:srgbClr val="161616"/>
                </a:solidFill>
                <a:effectLst/>
                <a:latin typeface="Segoe UI" panose="020B0502040204020203" pitchFamily="34" charset="0"/>
              </a:rPr>
              <a:t>: Package and register the model.</a:t>
            </a:r>
          </a:p>
          <a:p>
            <a:pPr algn="l">
              <a:buFont typeface="+mj-lt"/>
              <a:buAutoNum type="arabicPeriod"/>
            </a:pPr>
            <a:r>
              <a:rPr lang="en-US" sz="1800" b="1" i="0" dirty="0">
                <a:solidFill>
                  <a:srgbClr val="161616"/>
                </a:solidFill>
                <a:effectLst/>
                <a:latin typeface="Segoe UI" panose="020B0502040204020203" pitchFamily="34" charset="0"/>
              </a:rPr>
              <a:t>Model deployment (outer loop)</a:t>
            </a:r>
            <a:r>
              <a:rPr lang="en-US" sz="1800" b="0" i="0" dirty="0">
                <a:solidFill>
                  <a:srgbClr val="161616"/>
                </a:solidFill>
                <a:effectLst/>
                <a:latin typeface="Segoe UI" panose="020B0502040204020203" pitchFamily="34" charset="0"/>
              </a:rPr>
              <a:t>: Deploy the model.</a:t>
            </a:r>
          </a:p>
          <a:p>
            <a:pPr algn="l">
              <a:buFont typeface="+mj-lt"/>
              <a:buAutoNum type="arabicPeriod"/>
            </a:pPr>
            <a:r>
              <a:rPr lang="en-US" sz="1800" b="1" i="0" dirty="0">
                <a:solidFill>
                  <a:srgbClr val="161616"/>
                </a:solidFill>
                <a:effectLst/>
                <a:latin typeface="Segoe UI" panose="020B0502040204020203" pitchFamily="34" charset="0"/>
              </a:rPr>
              <a:t>Continuous deployment</a:t>
            </a:r>
            <a:r>
              <a:rPr lang="en-US" sz="1800" b="0" i="0" dirty="0">
                <a:solidFill>
                  <a:srgbClr val="161616"/>
                </a:solidFill>
                <a:effectLst/>
                <a:latin typeface="Segoe UI" panose="020B0502040204020203" pitchFamily="34" charset="0"/>
              </a:rPr>
              <a:t>: Test the model and promote to production environment.</a:t>
            </a:r>
          </a:p>
          <a:p>
            <a:pPr algn="l">
              <a:buFont typeface="+mj-lt"/>
              <a:buAutoNum type="arabicPeriod"/>
            </a:pPr>
            <a:r>
              <a:rPr lang="en-US" sz="1800" b="1" i="0" dirty="0">
                <a:solidFill>
                  <a:srgbClr val="161616"/>
                </a:solidFill>
                <a:effectLst/>
                <a:latin typeface="Segoe UI" panose="020B0502040204020203" pitchFamily="34" charset="0"/>
              </a:rPr>
              <a:t>Monitoring</a:t>
            </a:r>
            <a:r>
              <a:rPr lang="en-US" sz="1800" b="0" i="0" dirty="0">
                <a:solidFill>
                  <a:srgbClr val="161616"/>
                </a:solidFill>
                <a:effectLst/>
                <a:latin typeface="Segoe UI" panose="020B0502040204020203" pitchFamily="34" charset="0"/>
              </a:rPr>
              <a:t>: Monitor model and endpoint performance.</a:t>
            </a:r>
          </a:p>
        </p:txBody>
      </p:sp>
      <p:pic>
        <p:nvPicPr>
          <p:cNvPr id="1028" name="Picture 4" descr="Diagram of machine learning operations architecture.">
            <a:extLst>
              <a:ext uri="{FF2B5EF4-FFF2-40B4-BE49-F238E27FC236}">
                <a16:creationId xmlns:a16="http://schemas.microsoft.com/office/drawing/2014/main" id="{B37F3B10-6734-34E7-84F2-DDFD42809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074" y="3840700"/>
            <a:ext cx="7678994" cy="292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28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FAEB8-D401-084D-181D-43301A11D9EB}"/>
              </a:ext>
            </a:extLst>
          </p:cNvPr>
          <p:cNvSpPr>
            <a:spLocks noGrp="1"/>
          </p:cNvSpPr>
          <p:nvPr>
            <p:ph type="title"/>
          </p:nvPr>
        </p:nvSpPr>
        <p:spPr>
          <a:xfrm>
            <a:off x="1002983" y="194783"/>
            <a:ext cx="10321509" cy="769493"/>
          </a:xfrm>
        </p:spPr>
        <p:txBody>
          <a:bodyPr>
            <a:normAutofit fontScale="90000"/>
          </a:bodyPr>
          <a:lstStyle/>
          <a:p>
            <a:r>
              <a:rPr lang="en-IN" dirty="0"/>
              <a:t>MLOPs with Azure &amp; GitHub Actions</a:t>
            </a:r>
          </a:p>
        </p:txBody>
      </p:sp>
      <p:pic>
        <p:nvPicPr>
          <p:cNvPr id="1026" name="Picture 2" descr="Build ML pipelines to design, deploy and manage model workflows">
            <a:extLst>
              <a:ext uri="{FF2B5EF4-FFF2-40B4-BE49-F238E27FC236}">
                <a16:creationId xmlns:a16="http://schemas.microsoft.com/office/drawing/2014/main" id="{48AAF532-E0D1-9F0B-BB93-6869CD58B285}"/>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1495530" y="1265098"/>
            <a:ext cx="9200940" cy="517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396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440F4-D531-7110-78E0-CE1BFF2475EB}"/>
              </a:ext>
            </a:extLst>
          </p:cNvPr>
          <p:cNvSpPr>
            <a:spLocks noGrp="1"/>
          </p:cNvSpPr>
          <p:nvPr>
            <p:ph type="title"/>
          </p:nvPr>
        </p:nvSpPr>
        <p:spPr/>
        <p:txBody>
          <a:bodyPr>
            <a:normAutofit fontScale="90000"/>
          </a:bodyPr>
          <a:lstStyle/>
          <a:p>
            <a:r>
              <a:rPr lang="en-IN" dirty="0"/>
              <a:t>CI pipeline</a:t>
            </a:r>
          </a:p>
        </p:txBody>
      </p:sp>
      <p:grpSp>
        <p:nvGrpSpPr>
          <p:cNvPr id="50" name="Group 49">
            <a:extLst>
              <a:ext uri="{FF2B5EF4-FFF2-40B4-BE49-F238E27FC236}">
                <a16:creationId xmlns:a16="http://schemas.microsoft.com/office/drawing/2014/main" id="{F0EE4948-D5D7-2E2B-02CA-FCE0DB383098}"/>
              </a:ext>
            </a:extLst>
          </p:cNvPr>
          <p:cNvGrpSpPr/>
          <p:nvPr/>
        </p:nvGrpSpPr>
        <p:grpSpPr>
          <a:xfrm>
            <a:off x="0" y="3259279"/>
            <a:ext cx="3155682" cy="1029552"/>
            <a:chOff x="0" y="3259279"/>
            <a:chExt cx="3155682" cy="1029552"/>
          </a:xfrm>
        </p:grpSpPr>
        <p:sp>
          <p:nvSpPr>
            <p:cNvPr id="4" name="Rectangle 3">
              <a:extLst>
                <a:ext uri="{FF2B5EF4-FFF2-40B4-BE49-F238E27FC236}">
                  <a16:creationId xmlns:a16="http://schemas.microsoft.com/office/drawing/2014/main" id="{3EC0F815-F468-E208-1635-C583228B852F}"/>
                </a:ext>
              </a:extLst>
            </p:cNvPr>
            <p:cNvSpPr/>
            <p:nvPr/>
          </p:nvSpPr>
          <p:spPr>
            <a:xfrm>
              <a:off x="1374550" y="3554944"/>
              <a:ext cx="1781132" cy="7338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Code Repository</a:t>
              </a:r>
            </a:p>
            <a:p>
              <a:pPr algn="ctr"/>
              <a:r>
                <a:rPr lang="en-IN" sz="1600" dirty="0"/>
                <a:t>(main branch)</a:t>
              </a:r>
            </a:p>
          </p:txBody>
        </p:sp>
        <p:sp>
          <p:nvSpPr>
            <p:cNvPr id="13" name="TextBox 12">
              <a:extLst>
                <a:ext uri="{FF2B5EF4-FFF2-40B4-BE49-F238E27FC236}">
                  <a16:creationId xmlns:a16="http://schemas.microsoft.com/office/drawing/2014/main" id="{E04FE958-8403-16EA-5A28-17E6A0A48528}"/>
                </a:ext>
              </a:extLst>
            </p:cNvPr>
            <p:cNvSpPr txBox="1"/>
            <p:nvPr/>
          </p:nvSpPr>
          <p:spPr>
            <a:xfrm>
              <a:off x="0" y="3598721"/>
              <a:ext cx="1429118" cy="646331"/>
            </a:xfrm>
            <a:prstGeom prst="rect">
              <a:avLst/>
            </a:prstGeom>
            <a:noFill/>
          </p:spPr>
          <p:txBody>
            <a:bodyPr wrap="square">
              <a:spAutoFit/>
            </a:bodyPr>
            <a:lstStyle/>
            <a:p>
              <a:r>
                <a:rPr lang="en-US" sz="1200" dirty="0"/>
                <a:t>The production code is hosted in the main branch.</a:t>
              </a:r>
            </a:p>
          </p:txBody>
        </p:sp>
        <p:sp>
          <p:nvSpPr>
            <p:cNvPr id="42" name="Oval 41">
              <a:extLst>
                <a:ext uri="{FF2B5EF4-FFF2-40B4-BE49-F238E27FC236}">
                  <a16:creationId xmlns:a16="http://schemas.microsoft.com/office/drawing/2014/main" id="{C99E9174-5F1C-3BBA-4BE6-B5115B2F745A}"/>
                </a:ext>
              </a:extLst>
            </p:cNvPr>
            <p:cNvSpPr/>
            <p:nvPr/>
          </p:nvSpPr>
          <p:spPr>
            <a:xfrm>
              <a:off x="85541" y="3259279"/>
              <a:ext cx="401156" cy="37165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1</a:t>
              </a:r>
            </a:p>
          </p:txBody>
        </p:sp>
      </p:grpSp>
      <p:grpSp>
        <p:nvGrpSpPr>
          <p:cNvPr id="51" name="Group 50">
            <a:extLst>
              <a:ext uri="{FF2B5EF4-FFF2-40B4-BE49-F238E27FC236}">
                <a16:creationId xmlns:a16="http://schemas.microsoft.com/office/drawing/2014/main" id="{A9BA6708-4E2E-0672-007F-8254ADF7775A}"/>
              </a:ext>
            </a:extLst>
          </p:cNvPr>
          <p:cNvGrpSpPr/>
          <p:nvPr/>
        </p:nvGrpSpPr>
        <p:grpSpPr>
          <a:xfrm>
            <a:off x="1" y="4288831"/>
            <a:ext cx="3155681" cy="2306821"/>
            <a:chOff x="1" y="4288831"/>
            <a:chExt cx="3155681" cy="2306821"/>
          </a:xfrm>
        </p:grpSpPr>
        <p:sp>
          <p:nvSpPr>
            <p:cNvPr id="19" name="Rectangle 18">
              <a:extLst>
                <a:ext uri="{FF2B5EF4-FFF2-40B4-BE49-F238E27FC236}">
                  <a16:creationId xmlns:a16="http://schemas.microsoft.com/office/drawing/2014/main" id="{51948105-31E6-BC8F-8D36-0A1E41A2062C}"/>
                </a:ext>
              </a:extLst>
            </p:cNvPr>
            <p:cNvSpPr/>
            <p:nvPr/>
          </p:nvSpPr>
          <p:spPr>
            <a:xfrm>
              <a:off x="1374550" y="5677099"/>
              <a:ext cx="1781132" cy="733887"/>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Feature/Dev Branch</a:t>
              </a:r>
            </a:p>
          </p:txBody>
        </p:sp>
        <p:cxnSp>
          <p:nvCxnSpPr>
            <p:cNvPr id="20" name="Straight Arrow Connector 19">
              <a:extLst>
                <a:ext uri="{FF2B5EF4-FFF2-40B4-BE49-F238E27FC236}">
                  <a16:creationId xmlns:a16="http://schemas.microsoft.com/office/drawing/2014/main" id="{B883532B-93B9-A93C-42F5-6C1CE19018A3}"/>
                </a:ext>
              </a:extLst>
            </p:cNvPr>
            <p:cNvCxnSpPr>
              <a:cxnSpLocks/>
              <a:stCxn id="4" idx="2"/>
              <a:endCxn id="19" idx="0"/>
            </p:cNvCxnSpPr>
            <p:nvPr/>
          </p:nvCxnSpPr>
          <p:spPr>
            <a:xfrm>
              <a:off x="2265116" y="4288831"/>
              <a:ext cx="0" cy="1388268"/>
            </a:xfrm>
            <a:prstGeom prst="straightConnector1">
              <a:avLst/>
            </a:prstGeom>
            <a:ln w="571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C1967B2-DBAB-65EB-D87C-DF6E2B03CB09}"/>
                </a:ext>
              </a:extLst>
            </p:cNvPr>
            <p:cNvSpPr txBox="1"/>
            <p:nvPr/>
          </p:nvSpPr>
          <p:spPr>
            <a:xfrm>
              <a:off x="1" y="5764655"/>
              <a:ext cx="1429118" cy="830997"/>
            </a:xfrm>
            <a:prstGeom prst="rect">
              <a:avLst/>
            </a:prstGeom>
            <a:noFill/>
          </p:spPr>
          <p:txBody>
            <a:bodyPr wrap="square">
              <a:spAutoFit/>
            </a:bodyPr>
            <a:lstStyle/>
            <a:p>
              <a:r>
                <a:rPr lang="en-US" sz="1200" dirty="0"/>
                <a:t>A data scientist creates a feature branch for model development.</a:t>
              </a:r>
            </a:p>
          </p:txBody>
        </p:sp>
        <p:sp>
          <p:nvSpPr>
            <p:cNvPr id="43" name="Oval 42">
              <a:extLst>
                <a:ext uri="{FF2B5EF4-FFF2-40B4-BE49-F238E27FC236}">
                  <a16:creationId xmlns:a16="http://schemas.microsoft.com/office/drawing/2014/main" id="{F2AD76E8-0869-C9A5-68B3-6E4308C63A3F}"/>
                </a:ext>
              </a:extLst>
            </p:cNvPr>
            <p:cNvSpPr/>
            <p:nvPr/>
          </p:nvSpPr>
          <p:spPr>
            <a:xfrm>
              <a:off x="110377" y="5404608"/>
              <a:ext cx="401156" cy="37165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2</a:t>
              </a:r>
            </a:p>
          </p:txBody>
        </p:sp>
      </p:grpSp>
      <p:grpSp>
        <p:nvGrpSpPr>
          <p:cNvPr id="52" name="Group 51">
            <a:extLst>
              <a:ext uri="{FF2B5EF4-FFF2-40B4-BE49-F238E27FC236}">
                <a16:creationId xmlns:a16="http://schemas.microsoft.com/office/drawing/2014/main" id="{E4374F0A-E932-9071-5415-8BB8596F4B22}"/>
              </a:ext>
            </a:extLst>
          </p:cNvPr>
          <p:cNvGrpSpPr/>
          <p:nvPr/>
        </p:nvGrpSpPr>
        <p:grpSpPr>
          <a:xfrm>
            <a:off x="3155682" y="5019122"/>
            <a:ext cx="4261280" cy="1391864"/>
            <a:chOff x="3155682" y="5019122"/>
            <a:chExt cx="4261280" cy="1391864"/>
          </a:xfrm>
        </p:grpSpPr>
        <p:sp>
          <p:nvSpPr>
            <p:cNvPr id="25" name="Rectangle 24">
              <a:extLst>
                <a:ext uri="{FF2B5EF4-FFF2-40B4-BE49-F238E27FC236}">
                  <a16:creationId xmlns:a16="http://schemas.microsoft.com/office/drawing/2014/main" id="{26BC55A9-36C2-9045-EBA8-F8E3A0D2DA1E}"/>
                </a:ext>
              </a:extLst>
            </p:cNvPr>
            <p:cNvSpPr/>
            <p:nvPr/>
          </p:nvSpPr>
          <p:spPr>
            <a:xfrm>
              <a:off x="5205434" y="5677099"/>
              <a:ext cx="1781132" cy="733887"/>
            </a:xfrm>
            <a:prstGeom prst="rect">
              <a:avLst/>
            </a:prstGeom>
            <a:solidFill>
              <a:schemeClr val="accent1">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Pull Request Created</a:t>
              </a:r>
            </a:p>
          </p:txBody>
        </p:sp>
        <p:sp>
          <p:nvSpPr>
            <p:cNvPr id="27" name="TextBox 26">
              <a:extLst>
                <a:ext uri="{FF2B5EF4-FFF2-40B4-BE49-F238E27FC236}">
                  <a16:creationId xmlns:a16="http://schemas.microsoft.com/office/drawing/2014/main" id="{5BE040B7-7C3E-4215-3109-57F32136F605}"/>
                </a:ext>
              </a:extLst>
            </p:cNvPr>
            <p:cNvSpPr txBox="1"/>
            <p:nvPr/>
          </p:nvSpPr>
          <p:spPr>
            <a:xfrm>
              <a:off x="4990854" y="5019122"/>
              <a:ext cx="2426108" cy="646331"/>
            </a:xfrm>
            <a:prstGeom prst="rect">
              <a:avLst/>
            </a:prstGeom>
            <a:noFill/>
          </p:spPr>
          <p:txBody>
            <a:bodyPr wrap="square">
              <a:spAutoFit/>
            </a:bodyPr>
            <a:lstStyle/>
            <a:p>
              <a:r>
                <a:rPr lang="en-US" sz="1200" dirty="0"/>
                <a:t>The data scientist creates a pull request to propose to push changes to the main branch.</a:t>
              </a:r>
            </a:p>
          </p:txBody>
        </p:sp>
        <p:cxnSp>
          <p:nvCxnSpPr>
            <p:cNvPr id="34" name="Straight Arrow Connector 33">
              <a:extLst>
                <a:ext uri="{FF2B5EF4-FFF2-40B4-BE49-F238E27FC236}">
                  <a16:creationId xmlns:a16="http://schemas.microsoft.com/office/drawing/2014/main" id="{C00BF1E8-31EC-88A0-A8C0-F1B6E1C24A03}"/>
                </a:ext>
              </a:extLst>
            </p:cNvPr>
            <p:cNvCxnSpPr>
              <a:cxnSpLocks/>
              <a:stCxn id="19" idx="3"/>
              <a:endCxn id="25" idx="1"/>
            </p:cNvCxnSpPr>
            <p:nvPr/>
          </p:nvCxnSpPr>
          <p:spPr>
            <a:xfrm>
              <a:off x="3155682" y="6044043"/>
              <a:ext cx="2049752" cy="0"/>
            </a:xfrm>
            <a:prstGeom prst="straightConnector1">
              <a:avLst/>
            </a:prstGeom>
            <a:ln w="571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C9F2649B-ADF8-D92A-0B69-C87797748B60}"/>
                </a:ext>
              </a:extLst>
            </p:cNvPr>
            <p:cNvSpPr/>
            <p:nvPr/>
          </p:nvSpPr>
          <p:spPr>
            <a:xfrm>
              <a:off x="4588114" y="5156458"/>
              <a:ext cx="401156" cy="37165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3</a:t>
              </a:r>
            </a:p>
          </p:txBody>
        </p:sp>
      </p:grpSp>
      <p:grpSp>
        <p:nvGrpSpPr>
          <p:cNvPr id="53" name="Group 52">
            <a:extLst>
              <a:ext uri="{FF2B5EF4-FFF2-40B4-BE49-F238E27FC236}">
                <a16:creationId xmlns:a16="http://schemas.microsoft.com/office/drawing/2014/main" id="{DDF90F89-A481-35EE-9480-A922590FBE36}"/>
              </a:ext>
            </a:extLst>
          </p:cNvPr>
          <p:cNvGrpSpPr/>
          <p:nvPr/>
        </p:nvGrpSpPr>
        <p:grpSpPr>
          <a:xfrm>
            <a:off x="6881619" y="5822616"/>
            <a:ext cx="4396963" cy="1003868"/>
            <a:chOff x="6881619" y="5822616"/>
            <a:chExt cx="4396963" cy="1003868"/>
          </a:xfrm>
        </p:grpSpPr>
        <p:sp>
          <p:nvSpPr>
            <p:cNvPr id="28" name="Rectangle 27">
              <a:extLst>
                <a:ext uri="{FF2B5EF4-FFF2-40B4-BE49-F238E27FC236}">
                  <a16:creationId xmlns:a16="http://schemas.microsoft.com/office/drawing/2014/main" id="{8C6490A2-B9FF-060D-8774-0D457AF8DE6C}"/>
                </a:ext>
              </a:extLst>
            </p:cNvPr>
            <p:cNvSpPr/>
            <p:nvPr/>
          </p:nvSpPr>
          <p:spPr>
            <a:xfrm>
              <a:off x="9708882" y="5822616"/>
              <a:ext cx="1569700" cy="442852"/>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err="1">
                  <a:solidFill>
                    <a:schemeClr val="tx1"/>
                  </a:solidFill>
                </a:rPr>
                <a:t>GItHub</a:t>
              </a:r>
              <a:r>
                <a:rPr lang="en-IN" sz="1200" dirty="0">
                  <a:solidFill>
                    <a:schemeClr val="tx1"/>
                  </a:solidFill>
                </a:rPr>
                <a:t> Actions Workflow Trigger</a:t>
              </a:r>
            </a:p>
          </p:txBody>
        </p:sp>
        <p:sp>
          <p:nvSpPr>
            <p:cNvPr id="30" name="TextBox 29">
              <a:extLst>
                <a:ext uri="{FF2B5EF4-FFF2-40B4-BE49-F238E27FC236}">
                  <a16:creationId xmlns:a16="http://schemas.microsoft.com/office/drawing/2014/main" id="{583115B3-A3E6-EA39-A71A-AC513B9DD415}"/>
                </a:ext>
              </a:extLst>
            </p:cNvPr>
            <p:cNvSpPr txBox="1"/>
            <p:nvPr/>
          </p:nvSpPr>
          <p:spPr>
            <a:xfrm>
              <a:off x="7282775" y="6180153"/>
              <a:ext cx="2426107" cy="646331"/>
            </a:xfrm>
            <a:prstGeom prst="rect">
              <a:avLst/>
            </a:prstGeom>
            <a:noFill/>
          </p:spPr>
          <p:txBody>
            <a:bodyPr wrap="square">
              <a:spAutoFit/>
            </a:bodyPr>
            <a:lstStyle/>
            <a:p>
              <a:r>
                <a:rPr lang="en-US" sz="1200" dirty="0"/>
                <a:t>When a pull request is created, a GitHub Actions workflow is triggered to verify the code.</a:t>
              </a:r>
            </a:p>
          </p:txBody>
        </p:sp>
        <p:cxnSp>
          <p:nvCxnSpPr>
            <p:cNvPr id="33" name="Straight Arrow Connector 32">
              <a:extLst>
                <a:ext uri="{FF2B5EF4-FFF2-40B4-BE49-F238E27FC236}">
                  <a16:creationId xmlns:a16="http://schemas.microsoft.com/office/drawing/2014/main" id="{9758E27A-4FBC-0B92-3EB8-DA321B84876D}"/>
                </a:ext>
              </a:extLst>
            </p:cNvPr>
            <p:cNvCxnSpPr>
              <a:cxnSpLocks/>
              <a:stCxn id="25" idx="3"/>
              <a:endCxn id="28" idx="1"/>
            </p:cNvCxnSpPr>
            <p:nvPr/>
          </p:nvCxnSpPr>
          <p:spPr>
            <a:xfrm flipV="1">
              <a:off x="6986566" y="6044042"/>
              <a:ext cx="2722316" cy="1"/>
            </a:xfrm>
            <a:prstGeom prst="straightConnector1">
              <a:avLst/>
            </a:prstGeom>
            <a:ln w="571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FCF96F8-5F5D-B9A4-FB25-0CBCFF702E48}"/>
                </a:ext>
              </a:extLst>
            </p:cNvPr>
            <p:cNvSpPr/>
            <p:nvPr/>
          </p:nvSpPr>
          <p:spPr>
            <a:xfrm>
              <a:off x="6881619" y="6408629"/>
              <a:ext cx="401156" cy="37165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4</a:t>
              </a:r>
            </a:p>
          </p:txBody>
        </p:sp>
      </p:grpSp>
      <p:grpSp>
        <p:nvGrpSpPr>
          <p:cNvPr id="54" name="Group 53">
            <a:extLst>
              <a:ext uri="{FF2B5EF4-FFF2-40B4-BE49-F238E27FC236}">
                <a16:creationId xmlns:a16="http://schemas.microsoft.com/office/drawing/2014/main" id="{E7F0ED13-AE9D-4C5C-2765-4BB6D1082B22}"/>
              </a:ext>
            </a:extLst>
          </p:cNvPr>
          <p:cNvGrpSpPr/>
          <p:nvPr/>
        </p:nvGrpSpPr>
        <p:grpSpPr>
          <a:xfrm>
            <a:off x="9603166" y="3554944"/>
            <a:ext cx="2565982" cy="2276294"/>
            <a:chOff x="9603166" y="3554944"/>
            <a:chExt cx="2565982" cy="2276294"/>
          </a:xfrm>
        </p:grpSpPr>
        <p:sp>
          <p:nvSpPr>
            <p:cNvPr id="14" name="Rectangle 13">
              <a:extLst>
                <a:ext uri="{FF2B5EF4-FFF2-40B4-BE49-F238E27FC236}">
                  <a16:creationId xmlns:a16="http://schemas.microsoft.com/office/drawing/2014/main" id="{7916795E-71E3-15ED-682B-3A583F34A09B}"/>
                </a:ext>
              </a:extLst>
            </p:cNvPr>
            <p:cNvSpPr/>
            <p:nvPr/>
          </p:nvSpPr>
          <p:spPr>
            <a:xfrm>
              <a:off x="9603166" y="3554944"/>
              <a:ext cx="1781132" cy="733887"/>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Pull Request with reports of linting &amp; unit testing</a:t>
              </a:r>
            </a:p>
          </p:txBody>
        </p:sp>
        <p:sp>
          <p:nvSpPr>
            <p:cNvPr id="32" name="TextBox 31">
              <a:extLst>
                <a:ext uri="{FF2B5EF4-FFF2-40B4-BE49-F238E27FC236}">
                  <a16:creationId xmlns:a16="http://schemas.microsoft.com/office/drawing/2014/main" id="{44185608-31C1-280A-3BBE-0AF940544643}"/>
                </a:ext>
              </a:extLst>
            </p:cNvPr>
            <p:cNvSpPr txBox="1"/>
            <p:nvPr/>
          </p:nvSpPr>
          <p:spPr>
            <a:xfrm>
              <a:off x="10527743" y="4630909"/>
              <a:ext cx="1641405" cy="1200329"/>
            </a:xfrm>
            <a:prstGeom prst="rect">
              <a:avLst/>
            </a:prstGeom>
            <a:noFill/>
          </p:spPr>
          <p:txBody>
            <a:bodyPr wrap="square">
              <a:spAutoFit/>
            </a:bodyPr>
            <a:lstStyle/>
            <a:p>
              <a:r>
                <a:rPr lang="en-US" sz="1200" dirty="0"/>
                <a:t>When the code passes linting and unit testing, the lead data scientist needs to approve the proposed changes.</a:t>
              </a:r>
              <a:endParaRPr lang="en-IN" sz="1200" dirty="0"/>
            </a:p>
          </p:txBody>
        </p:sp>
        <p:cxnSp>
          <p:nvCxnSpPr>
            <p:cNvPr id="35" name="Straight Arrow Connector 34">
              <a:extLst>
                <a:ext uri="{FF2B5EF4-FFF2-40B4-BE49-F238E27FC236}">
                  <a16:creationId xmlns:a16="http://schemas.microsoft.com/office/drawing/2014/main" id="{3A9B4EF2-7A88-8AC9-5037-352CFFC845FB}"/>
                </a:ext>
              </a:extLst>
            </p:cNvPr>
            <p:cNvCxnSpPr>
              <a:cxnSpLocks/>
              <a:stCxn id="28" idx="0"/>
              <a:endCxn id="14" idx="2"/>
            </p:cNvCxnSpPr>
            <p:nvPr/>
          </p:nvCxnSpPr>
          <p:spPr>
            <a:xfrm flipV="1">
              <a:off x="10493732" y="4288831"/>
              <a:ext cx="0" cy="1533785"/>
            </a:xfrm>
            <a:prstGeom prst="straightConnector1">
              <a:avLst/>
            </a:prstGeom>
            <a:ln w="571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4476D28-D6C9-8BB7-DADC-94A273100004}"/>
                </a:ext>
              </a:extLst>
            </p:cNvPr>
            <p:cNvSpPr/>
            <p:nvPr/>
          </p:nvSpPr>
          <p:spPr>
            <a:xfrm>
              <a:off x="10635929" y="4320117"/>
              <a:ext cx="401156" cy="37165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5</a:t>
              </a:r>
            </a:p>
          </p:txBody>
        </p:sp>
      </p:grpSp>
      <p:grpSp>
        <p:nvGrpSpPr>
          <p:cNvPr id="55" name="Group 54">
            <a:extLst>
              <a:ext uri="{FF2B5EF4-FFF2-40B4-BE49-F238E27FC236}">
                <a16:creationId xmlns:a16="http://schemas.microsoft.com/office/drawing/2014/main" id="{4EDD637C-FA2A-C519-7E56-E6E36F14B881}"/>
              </a:ext>
            </a:extLst>
          </p:cNvPr>
          <p:cNvGrpSpPr/>
          <p:nvPr/>
        </p:nvGrpSpPr>
        <p:grpSpPr>
          <a:xfrm>
            <a:off x="3155682" y="3429000"/>
            <a:ext cx="6447484" cy="492888"/>
            <a:chOff x="3155682" y="3429000"/>
            <a:chExt cx="6447484" cy="492888"/>
          </a:xfrm>
        </p:grpSpPr>
        <p:cxnSp>
          <p:nvCxnSpPr>
            <p:cNvPr id="16" name="Straight Arrow Connector 15">
              <a:extLst>
                <a:ext uri="{FF2B5EF4-FFF2-40B4-BE49-F238E27FC236}">
                  <a16:creationId xmlns:a16="http://schemas.microsoft.com/office/drawing/2014/main" id="{977EB6B1-A6C7-B25C-2C1C-4B8D7E3C93C8}"/>
                </a:ext>
              </a:extLst>
            </p:cNvPr>
            <p:cNvCxnSpPr>
              <a:stCxn id="14" idx="1"/>
              <a:endCxn id="4" idx="3"/>
            </p:cNvCxnSpPr>
            <p:nvPr/>
          </p:nvCxnSpPr>
          <p:spPr>
            <a:xfrm flipH="1">
              <a:off x="3155682" y="3921888"/>
              <a:ext cx="6447484" cy="0"/>
            </a:xfrm>
            <a:prstGeom prst="straightConnector1">
              <a:avLst/>
            </a:prstGeom>
            <a:ln w="5715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B07962-B4A8-16DC-1003-A01B014A111B}"/>
                </a:ext>
              </a:extLst>
            </p:cNvPr>
            <p:cNvSpPr txBox="1"/>
            <p:nvPr/>
          </p:nvSpPr>
          <p:spPr>
            <a:xfrm>
              <a:off x="4118861" y="3429000"/>
              <a:ext cx="4807246" cy="461665"/>
            </a:xfrm>
            <a:prstGeom prst="rect">
              <a:avLst/>
            </a:prstGeom>
            <a:noFill/>
          </p:spPr>
          <p:txBody>
            <a:bodyPr wrap="square">
              <a:spAutoFit/>
            </a:bodyPr>
            <a:lstStyle/>
            <a:p>
              <a:r>
                <a:rPr lang="en-US" sz="1200" dirty="0"/>
                <a:t>After the lead data scientist approves the changes, the pull request is merged, and the main branch is updated accordingly.</a:t>
              </a:r>
            </a:p>
          </p:txBody>
        </p:sp>
        <p:sp>
          <p:nvSpPr>
            <p:cNvPr id="47" name="Oval 46">
              <a:extLst>
                <a:ext uri="{FF2B5EF4-FFF2-40B4-BE49-F238E27FC236}">
                  <a16:creationId xmlns:a16="http://schemas.microsoft.com/office/drawing/2014/main" id="{8F85616B-31E7-6D05-B119-2070A06A58EE}"/>
                </a:ext>
              </a:extLst>
            </p:cNvPr>
            <p:cNvSpPr/>
            <p:nvPr/>
          </p:nvSpPr>
          <p:spPr>
            <a:xfrm>
              <a:off x="3717705" y="3459852"/>
              <a:ext cx="401156" cy="37165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6</a:t>
              </a:r>
            </a:p>
          </p:txBody>
        </p:sp>
      </p:grpSp>
      <p:grpSp>
        <p:nvGrpSpPr>
          <p:cNvPr id="57" name="Group 56">
            <a:extLst>
              <a:ext uri="{FF2B5EF4-FFF2-40B4-BE49-F238E27FC236}">
                <a16:creationId xmlns:a16="http://schemas.microsoft.com/office/drawing/2014/main" id="{BEC76C00-F0F4-8BD3-6137-B87DDABC6F5C}"/>
              </a:ext>
            </a:extLst>
          </p:cNvPr>
          <p:cNvGrpSpPr/>
          <p:nvPr/>
        </p:nvGrpSpPr>
        <p:grpSpPr>
          <a:xfrm>
            <a:off x="119482" y="1456741"/>
            <a:ext cx="2930484" cy="1909624"/>
            <a:chOff x="119482" y="1456741"/>
            <a:chExt cx="2930484" cy="1909624"/>
          </a:xfrm>
        </p:grpSpPr>
        <p:sp>
          <p:nvSpPr>
            <p:cNvPr id="5" name="Rectangle 4">
              <a:extLst>
                <a:ext uri="{FF2B5EF4-FFF2-40B4-BE49-F238E27FC236}">
                  <a16:creationId xmlns:a16="http://schemas.microsoft.com/office/drawing/2014/main" id="{703896BF-736A-5244-FF08-435B7E1E6497}"/>
                </a:ext>
              </a:extLst>
            </p:cNvPr>
            <p:cNvSpPr/>
            <p:nvPr/>
          </p:nvSpPr>
          <p:spPr>
            <a:xfrm>
              <a:off x="1480266" y="1456741"/>
              <a:ext cx="1569700" cy="442852"/>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err="1">
                  <a:solidFill>
                    <a:schemeClr val="tx1"/>
                  </a:solidFill>
                </a:rPr>
                <a:t>GItHub</a:t>
              </a:r>
              <a:r>
                <a:rPr lang="en-IN" sz="1200" dirty="0">
                  <a:solidFill>
                    <a:schemeClr val="tx1"/>
                  </a:solidFill>
                </a:rPr>
                <a:t> Actions Workflow Trigger</a:t>
              </a:r>
            </a:p>
          </p:txBody>
        </p:sp>
        <p:grpSp>
          <p:nvGrpSpPr>
            <p:cNvPr id="56" name="Group 55">
              <a:extLst>
                <a:ext uri="{FF2B5EF4-FFF2-40B4-BE49-F238E27FC236}">
                  <a16:creationId xmlns:a16="http://schemas.microsoft.com/office/drawing/2014/main" id="{233C174C-B05A-0EDA-688E-132C5D419E33}"/>
                </a:ext>
              </a:extLst>
            </p:cNvPr>
            <p:cNvGrpSpPr/>
            <p:nvPr/>
          </p:nvGrpSpPr>
          <p:grpSpPr>
            <a:xfrm>
              <a:off x="119482" y="1553847"/>
              <a:ext cx="2337363" cy="1812518"/>
              <a:chOff x="119482" y="1553847"/>
              <a:chExt cx="2337363" cy="1812518"/>
            </a:xfrm>
          </p:grpSpPr>
          <p:sp>
            <p:nvSpPr>
              <p:cNvPr id="8" name="Arrow: Right 7">
                <a:extLst>
                  <a:ext uri="{FF2B5EF4-FFF2-40B4-BE49-F238E27FC236}">
                    <a16:creationId xmlns:a16="http://schemas.microsoft.com/office/drawing/2014/main" id="{71730C48-FEB3-F0F0-351B-80877231DFA8}"/>
                  </a:ext>
                </a:extLst>
              </p:cNvPr>
              <p:cNvSpPr/>
              <p:nvPr/>
            </p:nvSpPr>
            <p:spPr>
              <a:xfrm rot="16200000">
                <a:off x="1698778" y="2608298"/>
                <a:ext cx="1132676" cy="38345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FC7438-3404-E228-74D2-9D02226F85BE}"/>
                  </a:ext>
                </a:extLst>
              </p:cNvPr>
              <p:cNvSpPr txBox="1"/>
              <p:nvPr/>
            </p:nvSpPr>
            <p:spPr>
              <a:xfrm>
                <a:off x="119482" y="1886102"/>
                <a:ext cx="1998387" cy="1200329"/>
              </a:xfrm>
              <a:prstGeom prst="rect">
                <a:avLst/>
              </a:prstGeom>
              <a:noFill/>
            </p:spPr>
            <p:txBody>
              <a:bodyPr wrap="square" rtlCol="0">
                <a:spAutoFit/>
              </a:bodyPr>
              <a:lstStyle/>
              <a:p>
                <a:r>
                  <a:rPr lang="en-IN" sz="1200" dirty="0"/>
                  <a:t>A merge to the main branch is equivalent to push to main branch which triggers automated workflow to run a training job in Azure ML</a:t>
                </a:r>
              </a:p>
            </p:txBody>
          </p:sp>
          <p:sp>
            <p:nvSpPr>
              <p:cNvPr id="48" name="Oval 47">
                <a:extLst>
                  <a:ext uri="{FF2B5EF4-FFF2-40B4-BE49-F238E27FC236}">
                    <a16:creationId xmlns:a16="http://schemas.microsoft.com/office/drawing/2014/main" id="{44EBCDB5-B2BB-6181-6E50-32509B3C055A}"/>
                  </a:ext>
                </a:extLst>
              </p:cNvPr>
              <p:cNvSpPr/>
              <p:nvPr/>
            </p:nvSpPr>
            <p:spPr>
              <a:xfrm>
                <a:off x="119482" y="1553847"/>
                <a:ext cx="401156" cy="37165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7</a:t>
                </a:r>
              </a:p>
            </p:txBody>
          </p:sp>
        </p:grpSp>
      </p:grpSp>
      <p:grpSp>
        <p:nvGrpSpPr>
          <p:cNvPr id="58" name="Group 57">
            <a:extLst>
              <a:ext uri="{FF2B5EF4-FFF2-40B4-BE49-F238E27FC236}">
                <a16:creationId xmlns:a16="http://schemas.microsoft.com/office/drawing/2014/main" id="{45FB1890-1485-24F0-8AAE-DD96419B71D1}"/>
              </a:ext>
            </a:extLst>
          </p:cNvPr>
          <p:cNvGrpSpPr/>
          <p:nvPr/>
        </p:nvGrpSpPr>
        <p:grpSpPr>
          <a:xfrm>
            <a:off x="3858178" y="1253614"/>
            <a:ext cx="4489546" cy="791496"/>
            <a:chOff x="3858178" y="1253614"/>
            <a:chExt cx="4489546" cy="791496"/>
          </a:xfrm>
        </p:grpSpPr>
        <p:sp>
          <p:nvSpPr>
            <p:cNvPr id="6" name="Rectangle 5">
              <a:extLst>
                <a:ext uri="{FF2B5EF4-FFF2-40B4-BE49-F238E27FC236}">
                  <a16:creationId xmlns:a16="http://schemas.microsoft.com/office/drawing/2014/main" id="{AD4D4348-7823-7736-6DF6-C6556079456F}"/>
                </a:ext>
              </a:extLst>
            </p:cNvPr>
            <p:cNvSpPr/>
            <p:nvPr/>
          </p:nvSpPr>
          <p:spPr>
            <a:xfrm>
              <a:off x="5189230" y="1311223"/>
              <a:ext cx="2666508" cy="733887"/>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Job Execution on Azure Machine Learning</a:t>
              </a:r>
            </a:p>
          </p:txBody>
        </p:sp>
        <p:sp>
          <p:nvSpPr>
            <p:cNvPr id="7" name="Arrow: Right 6">
              <a:extLst>
                <a:ext uri="{FF2B5EF4-FFF2-40B4-BE49-F238E27FC236}">
                  <a16:creationId xmlns:a16="http://schemas.microsoft.com/office/drawing/2014/main" id="{B8A45CA2-A8DC-14E4-7E72-58F41FA8F738}"/>
                </a:ext>
              </a:extLst>
            </p:cNvPr>
            <p:cNvSpPr/>
            <p:nvPr/>
          </p:nvSpPr>
          <p:spPr>
            <a:xfrm>
              <a:off x="3858178" y="1439443"/>
              <a:ext cx="1132676" cy="38345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14A29B10-9AA1-036D-C707-2E5B8AA9043F}"/>
                </a:ext>
              </a:extLst>
            </p:cNvPr>
            <p:cNvSpPr/>
            <p:nvPr/>
          </p:nvSpPr>
          <p:spPr>
            <a:xfrm>
              <a:off x="7946568" y="1253614"/>
              <a:ext cx="401156" cy="37165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8</a:t>
              </a:r>
            </a:p>
          </p:txBody>
        </p:sp>
      </p:grpSp>
    </p:spTree>
    <p:extLst>
      <p:ext uri="{BB962C8B-B14F-4D97-AF65-F5344CB8AC3E}">
        <p14:creationId xmlns:p14="http://schemas.microsoft.com/office/powerpoint/2010/main" val="86727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260343-D048-E915-8B44-64D725CF840B}"/>
              </a:ext>
            </a:extLst>
          </p:cNvPr>
          <p:cNvSpPr>
            <a:spLocks noGrp="1"/>
          </p:cNvSpPr>
          <p:nvPr>
            <p:ph type="ctrTitle"/>
          </p:nvPr>
        </p:nvSpPr>
        <p:spPr/>
        <p:txBody>
          <a:bodyPr/>
          <a:lstStyle/>
          <a:p>
            <a:r>
              <a:rPr lang="en-IN" dirty="0"/>
              <a:t>Deploying Model using </a:t>
            </a:r>
            <a:r>
              <a:rPr lang="en-IN" dirty="0" err="1"/>
              <a:t>mlflow</a:t>
            </a:r>
            <a:endParaRPr lang="en-IN" dirty="0"/>
          </a:p>
        </p:txBody>
      </p:sp>
    </p:spTree>
    <p:extLst>
      <p:ext uri="{BB962C8B-B14F-4D97-AF65-F5344CB8AC3E}">
        <p14:creationId xmlns:p14="http://schemas.microsoft.com/office/powerpoint/2010/main" val="3986742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0B81A-97B4-93E4-9F68-541CE4AA9697}"/>
              </a:ext>
            </a:extLst>
          </p:cNvPr>
          <p:cNvSpPr>
            <a:spLocks noGrp="1"/>
          </p:cNvSpPr>
          <p:nvPr>
            <p:ph type="ctrTitle"/>
          </p:nvPr>
        </p:nvSpPr>
        <p:spPr>
          <a:xfrm>
            <a:off x="649044" y="753034"/>
            <a:ext cx="6815446" cy="3887390"/>
          </a:xfrm>
        </p:spPr>
        <p:txBody>
          <a:bodyPr anchor="t">
            <a:normAutofit/>
          </a:bodyPr>
          <a:lstStyle/>
          <a:p>
            <a:r>
              <a:rPr lang="en-IN" sz="6000" dirty="0"/>
              <a:t>CI Pipeline</a:t>
            </a:r>
            <a:br>
              <a:rPr lang="en-IN" sz="6000" dirty="0"/>
            </a:br>
            <a:r>
              <a:rPr lang="en-IN" sz="4800" dirty="0"/>
              <a:t>Milestone 1</a:t>
            </a:r>
          </a:p>
        </p:txBody>
      </p:sp>
      <p:sp>
        <p:nvSpPr>
          <p:cNvPr id="5" name="Subtitle 4">
            <a:extLst>
              <a:ext uri="{FF2B5EF4-FFF2-40B4-BE49-F238E27FC236}">
                <a16:creationId xmlns:a16="http://schemas.microsoft.com/office/drawing/2014/main" id="{F7BB04EA-935C-45A7-5C18-5C3F321B62BF}"/>
              </a:ext>
            </a:extLst>
          </p:cNvPr>
          <p:cNvSpPr>
            <a:spLocks noGrp="1"/>
          </p:cNvSpPr>
          <p:nvPr>
            <p:ph type="subTitle" idx="1"/>
          </p:nvPr>
        </p:nvSpPr>
        <p:spPr>
          <a:xfrm>
            <a:off x="649045" y="1996225"/>
            <a:ext cx="6437555" cy="3947375"/>
          </a:xfrm>
        </p:spPr>
        <p:txBody>
          <a:bodyPr anchor="b">
            <a:normAutofit/>
          </a:bodyPr>
          <a:lstStyle/>
          <a:p>
            <a:r>
              <a:rPr lang="en-IN" dirty="0"/>
              <a:t>Objective:</a:t>
            </a:r>
          </a:p>
          <a:p>
            <a:pPr marL="514350" indent="-514350">
              <a:buFont typeface="+mj-lt"/>
              <a:buAutoNum type="arabicPeriod"/>
            </a:pPr>
            <a:r>
              <a:rPr lang="en-IN" b="0" dirty="0"/>
              <a:t>Setting up GitHub Repository for ML project</a:t>
            </a:r>
          </a:p>
          <a:p>
            <a:pPr marL="514350" indent="-514350">
              <a:buFont typeface="+mj-lt"/>
              <a:buAutoNum type="arabicPeriod"/>
            </a:pPr>
            <a:r>
              <a:rPr lang="en-IN" b="0" dirty="0"/>
              <a:t>Converting notebook to script</a:t>
            </a:r>
          </a:p>
          <a:p>
            <a:pPr marL="514350" indent="-514350">
              <a:buFont typeface="+mj-lt"/>
              <a:buAutoNum type="arabicPeriod"/>
            </a:pPr>
            <a:r>
              <a:rPr lang="en-IN" b="0" dirty="0"/>
              <a:t>Testing local code execution</a:t>
            </a:r>
          </a:p>
        </p:txBody>
      </p:sp>
    </p:spTree>
    <p:extLst>
      <p:ext uri="{BB962C8B-B14F-4D97-AF65-F5344CB8AC3E}">
        <p14:creationId xmlns:p14="http://schemas.microsoft.com/office/powerpoint/2010/main" val="327473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B0FC-F4CD-CA79-2DEA-06ECC0A403B9}"/>
              </a:ext>
            </a:extLst>
          </p:cNvPr>
          <p:cNvSpPr>
            <a:spLocks noGrp="1"/>
          </p:cNvSpPr>
          <p:nvPr>
            <p:ph type="title"/>
          </p:nvPr>
        </p:nvSpPr>
        <p:spPr/>
        <p:txBody>
          <a:bodyPr>
            <a:normAutofit fontScale="90000"/>
          </a:bodyPr>
          <a:lstStyle/>
          <a:p>
            <a:r>
              <a:rPr lang="en-IN" dirty="0"/>
              <a:t>Clone the </a:t>
            </a:r>
            <a:r>
              <a:rPr lang="en-IN" dirty="0" err="1"/>
              <a:t>mlops</a:t>
            </a:r>
            <a:r>
              <a:rPr lang="en-IN" dirty="0"/>
              <a:t> repo</a:t>
            </a:r>
          </a:p>
        </p:txBody>
      </p:sp>
      <p:pic>
        <p:nvPicPr>
          <p:cNvPr id="7" name="Content Placeholder 6">
            <a:extLst>
              <a:ext uri="{FF2B5EF4-FFF2-40B4-BE49-F238E27FC236}">
                <a16:creationId xmlns:a16="http://schemas.microsoft.com/office/drawing/2014/main" id="{2629A13B-632B-8F1C-F4F8-4466D9F4C964}"/>
              </a:ext>
            </a:extLst>
          </p:cNvPr>
          <p:cNvPicPr>
            <a:picLocks noGrp="1" noChangeAspect="1"/>
          </p:cNvPicPr>
          <p:nvPr>
            <p:ph sz="quarter" idx="14"/>
          </p:nvPr>
        </p:nvPicPr>
        <p:blipFill>
          <a:blip r:embed="rId2"/>
          <a:stretch>
            <a:fillRect/>
          </a:stretch>
        </p:blipFill>
        <p:spPr>
          <a:xfrm>
            <a:off x="4684118" y="1619409"/>
            <a:ext cx="7507882" cy="4427431"/>
          </a:xfrm>
        </p:spPr>
      </p:pic>
      <p:sp>
        <p:nvSpPr>
          <p:cNvPr id="8" name="TextBox 7">
            <a:extLst>
              <a:ext uri="{FF2B5EF4-FFF2-40B4-BE49-F238E27FC236}">
                <a16:creationId xmlns:a16="http://schemas.microsoft.com/office/drawing/2014/main" id="{130160EB-9AE9-E32C-4546-FAA74942F22D}"/>
              </a:ext>
            </a:extLst>
          </p:cNvPr>
          <p:cNvSpPr txBox="1"/>
          <p:nvPr/>
        </p:nvSpPr>
        <p:spPr>
          <a:xfrm>
            <a:off x="187251" y="1457140"/>
            <a:ext cx="4603025" cy="4247317"/>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22222"/>
                </a:solidFill>
                <a:effectLst/>
                <a:latin typeface="+mj-lt"/>
              </a:rPr>
              <a:t>Create a new public repo by navigating to </a:t>
            </a:r>
            <a:r>
              <a:rPr lang="en-US" b="0" i="0" u="none" strike="noStrike" dirty="0">
                <a:solidFill>
                  <a:srgbClr val="0050C5"/>
                </a:solidFill>
                <a:effectLst/>
                <a:latin typeface="+mj-lt"/>
                <a:hlinkClick r:id="rId3"/>
              </a:rPr>
              <a:t>https://github.com/MicrosoftLearning/mslearn-mlops</a:t>
            </a:r>
            <a:r>
              <a:rPr lang="en-US" b="0" i="0" dirty="0">
                <a:solidFill>
                  <a:srgbClr val="222222"/>
                </a:solidFill>
                <a:effectLst/>
                <a:latin typeface="+mj-lt"/>
              </a:rPr>
              <a:t> and selecting the </a:t>
            </a:r>
            <a:r>
              <a:rPr lang="en-US" b="1" i="0" dirty="0">
                <a:solidFill>
                  <a:srgbClr val="222222"/>
                </a:solidFill>
                <a:effectLst/>
                <a:latin typeface="+mj-lt"/>
              </a:rPr>
              <a:t>Use this template</a:t>
            </a:r>
            <a:r>
              <a:rPr lang="en-US" b="0" i="0" dirty="0">
                <a:solidFill>
                  <a:srgbClr val="222222"/>
                </a:solidFill>
                <a:effectLst/>
                <a:latin typeface="+mj-lt"/>
              </a:rPr>
              <a:t> button to create your own repo.</a:t>
            </a:r>
          </a:p>
          <a:p>
            <a:pPr marL="285750" indent="-285750">
              <a:buFont typeface="Arial" panose="020B0604020202020204" pitchFamily="34" charset="0"/>
              <a:buChar char="•"/>
            </a:pPr>
            <a:r>
              <a:rPr lang="en-US" b="0" i="0" dirty="0">
                <a:solidFill>
                  <a:srgbClr val="222222"/>
                </a:solidFill>
                <a:effectLst/>
                <a:latin typeface="segoe-ui_normal"/>
              </a:rPr>
              <a:t>In the </a:t>
            </a:r>
            <a:r>
              <a:rPr lang="en-US" b="1" i="0" dirty="0">
                <a:solidFill>
                  <a:srgbClr val="222222"/>
                </a:solidFill>
                <a:effectLst/>
                <a:latin typeface="segoe-ui_normal"/>
              </a:rPr>
              <a:t>experimentation</a:t>
            </a:r>
            <a:r>
              <a:rPr lang="en-US" b="0" i="0" dirty="0">
                <a:solidFill>
                  <a:srgbClr val="222222"/>
                </a:solidFill>
                <a:effectLst/>
                <a:latin typeface="segoe-ui_normal"/>
              </a:rPr>
              <a:t> folder, you’ll find a </a:t>
            </a:r>
            <a:r>
              <a:rPr lang="en-US" b="0" i="0" dirty="0" err="1">
                <a:solidFill>
                  <a:srgbClr val="222222"/>
                </a:solidFill>
                <a:effectLst/>
                <a:latin typeface="segoe-ui_normal"/>
              </a:rPr>
              <a:t>Jupyter</a:t>
            </a:r>
            <a:r>
              <a:rPr lang="en-US" b="0" i="0" dirty="0">
                <a:solidFill>
                  <a:srgbClr val="222222"/>
                </a:solidFill>
                <a:effectLst/>
                <a:latin typeface="segoe-ui_normal"/>
              </a:rPr>
              <a:t> notebook that trains a classification model. The data used by the notebook is in the </a:t>
            </a:r>
            <a:r>
              <a:rPr lang="en-US" b="1" i="0" dirty="0">
                <a:solidFill>
                  <a:srgbClr val="222222"/>
                </a:solidFill>
                <a:effectLst/>
                <a:latin typeface="segoe-ui_normal"/>
              </a:rPr>
              <a:t>experimentation/data</a:t>
            </a:r>
            <a:r>
              <a:rPr lang="en-US" b="0" i="0" dirty="0">
                <a:solidFill>
                  <a:srgbClr val="222222"/>
                </a:solidFill>
                <a:effectLst/>
                <a:latin typeface="segoe-ui_normal"/>
              </a:rPr>
              <a:t> folder and contains a CSV file.</a:t>
            </a:r>
          </a:p>
          <a:p>
            <a:pPr marL="285750" indent="-285750">
              <a:buFont typeface="Arial" panose="020B0604020202020204" pitchFamily="34" charset="0"/>
              <a:buChar char="•"/>
            </a:pPr>
            <a:r>
              <a:rPr lang="en-US" dirty="0">
                <a:latin typeface="+mj-lt"/>
              </a:rPr>
              <a:t>In the </a:t>
            </a:r>
            <a:r>
              <a:rPr lang="en-US" b="1" dirty="0" err="1">
                <a:latin typeface="+mj-lt"/>
              </a:rPr>
              <a:t>src</a:t>
            </a:r>
            <a:r>
              <a:rPr lang="en-US" b="1" dirty="0">
                <a:latin typeface="+mj-lt"/>
              </a:rPr>
              <a:t>/model </a:t>
            </a:r>
            <a:r>
              <a:rPr lang="en-US" dirty="0">
                <a:latin typeface="+mj-lt"/>
              </a:rPr>
              <a:t>folder you’ll find a train.py script which already includes code converted from part of the notebook. It’s up to you to complete it.</a:t>
            </a:r>
            <a:endParaRPr lang="en-IN" dirty="0">
              <a:latin typeface="+mj-lt"/>
            </a:endParaRPr>
          </a:p>
        </p:txBody>
      </p:sp>
    </p:spTree>
    <p:extLst>
      <p:ext uri="{BB962C8B-B14F-4D97-AF65-F5344CB8AC3E}">
        <p14:creationId xmlns:p14="http://schemas.microsoft.com/office/powerpoint/2010/main" val="64840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6DC4-2F75-D15A-6F59-19E0D800C9A1}"/>
              </a:ext>
            </a:extLst>
          </p:cNvPr>
          <p:cNvSpPr>
            <a:spLocks noGrp="1"/>
          </p:cNvSpPr>
          <p:nvPr>
            <p:ph type="title"/>
          </p:nvPr>
        </p:nvSpPr>
        <p:spPr/>
        <p:txBody>
          <a:bodyPr>
            <a:normAutofit fontScale="90000"/>
          </a:bodyPr>
          <a:lstStyle/>
          <a:p>
            <a:r>
              <a:rPr lang="en-IN" dirty="0"/>
              <a:t>Structure your repo</a:t>
            </a:r>
          </a:p>
        </p:txBody>
      </p:sp>
      <p:sp>
        <p:nvSpPr>
          <p:cNvPr id="3" name="Content Placeholder 2">
            <a:extLst>
              <a:ext uri="{FF2B5EF4-FFF2-40B4-BE49-F238E27FC236}">
                <a16:creationId xmlns:a16="http://schemas.microsoft.com/office/drawing/2014/main" id="{9614DC63-C33C-1E2F-5988-2D5303662082}"/>
              </a:ext>
            </a:extLst>
          </p:cNvPr>
          <p:cNvSpPr>
            <a:spLocks noGrp="1"/>
          </p:cNvSpPr>
          <p:nvPr>
            <p:ph sz="quarter" idx="14"/>
          </p:nvPr>
        </p:nvSpPr>
        <p:spPr/>
        <p:txBody>
          <a:bodyPr>
            <a:normAutofit fontScale="85000" lnSpcReduction="10000"/>
          </a:bodyPr>
          <a:lstStyle/>
          <a:p>
            <a:r>
              <a:rPr lang="en-US" b="1" dirty="0"/>
              <a:t>.cloud: </a:t>
            </a:r>
            <a:r>
              <a:rPr lang="en-US" dirty="0"/>
              <a:t>contains cloud-specific code like templates to create an Azure Machine Learning workspace.</a:t>
            </a:r>
          </a:p>
          <a:p>
            <a:r>
              <a:rPr lang="en-US" b="1" dirty="0"/>
              <a:t>.ad/.</a:t>
            </a:r>
            <a:r>
              <a:rPr lang="en-US" b="1" dirty="0" err="1"/>
              <a:t>github</a:t>
            </a:r>
            <a:r>
              <a:rPr lang="en-US" b="1" dirty="0"/>
              <a:t>:</a:t>
            </a:r>
            <a:r>
              <a:rPr lang="en-US" dirty="0"/>
              <a:t> contains Azure DevOps or GitHub artifacts like YAML pipelines to automate workflows.</a:t>
            </a:r>
          </a:p>
          <a:p>
            <a:r>
              <a:rPr lang="en-US" b="1" dirty="0" err="1"/>
              <a:t>src</a:t>
            </a:r>
            <a:r>
              <a:rPr lang="en-US" b="1" dirty="0"/>
              <a:t>:</a:t>
            </a:r>
            <a:r>
              <a:rPr lang="en-US" dirty="0"/>
              <a:t> contains any code (Python or R scripts) used for machine learning workloads like preprocessing data or model training.</a:t>
            </a:r>
          </a:p>
          <a:p>
            <a:r>
              <a:rPr lang="en-US" b="1" dirty="0"/>
              <a:t>docs:</a:t>
            </a:r>
            <a:r>
              <a:rPr lang="en-US" dirty="0"/>
              <a:t> contains any Markdown files or other documentation used to describe the project.</a:t>
            </a:r>
          </a:p>
          <a:p>
            <a:r>
              <a:rPr lang="en-US" b="1" dirty="0"/>
              <a:t>pipelines:</a:t>
            </a:r>
            <a:r>
              <a:rPr lang="en-US" dirty="0"/>
              <a:t> contains Azure Machine Learning pipelines definitions.</a:t>
            </a:r>
          </a:p>
          <a:p>
            <a:r>
              <a:rPr lang="en-US" b="1" dirty="0"/>
              <a:t>tests: </a:t>
            </a:r>
            <a:r>
              <a:rPr lang="en-US" dirty="0"/>
              <a:t>contains unit and integration tests used to detect bugs and issues in your code.</a:t>
            </a:r>
          </a:p>
          <a:p>
            <a:r>
              <a:rPr lang="en-US" b="1" dirty="0"/>
              <a:t>notebooks:</a:t>
            </a:r>
            <a:r>
              <a:rPr lang="en-US" dirty="0"/>
              <a:t> contains </a:t>
            </a:r>
            <a:r>
              <a:rPr lang="en-US" dirty="0" err="1"/>
              <a:t>Jupyter</a:t>
            </a:r>
            <a:r>
              <a:rPr lang="en-US" dirty="0"/>
              <a:t> notebooks, mostly used for experimentation.</a:t>
            </a:r>
            <a:endParaRPr lang="en-IN" dirty="0"/>
          </a:p>
        </p:txBody>
      </p:sp>
    </p:spTree>
    <p:extLst>
      <p:ext uri="{BB962C8B-B14F-4D97-AF65-F5344CB8AC3E}">
        <p14:creationId xmlns:p14="http://schemas.microsoft.com/office/powerpoint/2010/main" val="3037326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0817E-9873-3CF8-6207-7622341A381C}"/>
              </a:ext>
            </a:extLst>
          </p:cNvPr>
          <p:cNvSpPr>
            <a:spLocks noGrp="1"/>
          </p:cNvSpPr>
          <p:nvPr>
            <p:ph type="title"/>
          </p:nvPr>
        </p:nvSpPr>
        <p:spPr/>
        <p:txBody>
          <a:bodyPr>
            <a:normAutofit fontScale="90000"/>
          </a:bodyPr>
          <a:lstStyle/>
          <a:p>
            <a:r>
              <a:rPr lang="en-US" dirty="0"/>
              <a:t>Convert a notebook to a script</a:t>
            </a:r>
          </a:p>
        </p:txBody>
      </p:sp>
      <p:sp>
        <p:nvSpPr>
          <p:cNvPr id="3" name="Content Placeholder 2">
            <a:extLst>
              <a:ext uri="{FF2B5EF4-FFF2-40B4-BE49-F238E27FC236}">
                <a16:creationId xmlns:a16="http://schemas.microsoft.com/office/drawing/2014/main" id="{EEA3E254-C394-B854-992F-44CF3E16A9AB}"/>
              </a:ext>
            </a:extLst>
          </p:cNvPr>
          <p:cNvSpPr>
            <a:spLocks noGrp="1"/>
          </p:cNvSpPr>
          <p:nvPr>
            <p:ph sz="quarter" idx="14"/>
          </p:nvPr>
        </p:nvSpPr>
        <p:spPr/>
        <p:txBody>
          <a:bodyPr/>
          <a:lstStyle/>
          <a:p>
            <a:pPr marL="0" indent="0">
              <a:buNone/>
            </a:pPr>
            <a:r>
              <a:rPr lang="en-US" dirty="0"/>
              <a:t>Scripts are ideal for testing and automation in your production environment. To create a production-ready script, you'll need to:</a:t>
            </a:r>
          </a:p>
          <a:p>
            <a:endParaRPr lang="en-US" dirty="0"/>
          </a:p>
          <a:p>
            <a:r>
              <a:rPr lang="en-US" dirty="0"/>
              <a:t>Remove nonessential code.</a:t>
            </a:r>
          </a:p>
          <a:p>
            <a:r>
              <a:rPr lang="en-US" dirty="0"/>
              <a:t>Refactor your code into functions.</a:t>
            </a:r>
          </a:p>
          <a:p>
            <a:r>
              <a:rPr lang="en-US" dirty="0"/>
              <a:t>Test your script in the terminal.</a:t>
            </a:r>
          </a:p>
        </p:txBody>
      </p:sp>
    </p:spTree>
    <p:extLst>
      <p:ext uri="{BB962C8B-B14F-4D97-AF65-F5344CB8AC3E}">
        <p14:creationId xmlns:p14="http://schemas.microsoft.com/office/powerpoint/2010/main" val="3095762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1F05-CBA3-9840-F4EF-1CB8E3ED5DC4}"/>
              </a:ext>
            </a:extLst>
          </p:cNvPr>
          <p:cNvSpPr>
            <a:spLocks noGrp="1"/>
          </p:cNvSpPr>
          <p:nvPr>
            <p:ph type="title"/>
          </p:nvPr>
        </p:nvSpPr>
        <p:spPr/>
        <p:txBody>
          <a:bodyPr>
            <a:normAutofit fontScale="90000"/>
          </a:bodyPr>
          <a:lstStyle/>
          <a:p>
            <a:r>
              <a:rPr lang="en-US" dirty="0"/>
              <a:t>Remove all nonessential code</a:t>
            </a:r>
          </a:p>
        </p:txBody>
      </p:sp>
      <p:sp>
        <p:nvSpPr>
          <p:cNvPr id="3" name="Content Placeholder 2">
            <a:extLst>
              <a:ext uri="{FF2B5EF4-FFF2-40B4-BE49-F238E27FC236}">
                <a16:creationId xmlns:a16="http://schemas.microsoft.com/office/drawing/2014/main" id="{4CD6A0E4-742A-586A-E887-6796ED0244F6}"/>
              </a:ext>
            </a:extLst>
          </p:cNvPr>
          <p:cNvSpPr>
            <a:spLocks noGrp="1"/>
          </p:cNvSpPr>
          <p:nvPr>
            <p:ph sz="quarter" idx="14"/>
          </p:nvPr>
        </p:nvSpPr>
        <p:spPr/>
        <p:txBody>
          <a:bodyPr>
            <a:normAutofit lnSpcReduction="10000"/>
          </a:bodyPr>
          <a:lstStyle/>
          <a:p>
            <a:r>
              <a:rPr lang="en-US" dirty="0"/>
              <a:t>The main benefit of using notebooks is being able to quickly explore your data. For example, you can use </a:t>
            </a:r>
            <a:r>
              <a:rPr lang="en-US" b="1" i="1" dirty="0"/>
              <a:t>print() </a:t>
            </a:r>
            <a:r>
              <a:rPr lang="en-US" dirty="0"/>
              <a:t>and</a:t>
            </a:r>
            <a:r>
              <a:rPr lang="en-US" b="1" i="1" dirty="0"/>
              <a:t> </a:t>
            </a:r>
            <a:r>
              <a:rPr lang="en-US" b="1" i="1" dirty="0" err="1"/>
              <a:t>df.describe</a:t>
            </a:r>
            <a:r>
              <a:rPr lang="en-US" b="1" i="1" dirty="0"/>
              <a:t>() </a:t>
            </a:r>
            <a:r>
              <a:rPr lang="en-US" dirty="0"/>
              <a:t>statements to explore your data and variables. When you create a script that will be used for automation, you want to avoid including code written for exploratory purposes.</a:t>
            </a:r>
          </a:p>
          <a:p>
            <a:endParaRPr lang="en-US" dirty="0"/>
          </a:p>
          <a:p>
            <a:r>
              <a:rPr lang="en-US" dirty="0"/>
              <a:t>The first thing you therefore need to do to convert your code to production code is to remove the nonessential code. Especially when you'll run the code regularly, you want to avoid executing anything nonessential to reduce cost and compute time.</a:t>
            </a:r>
          </a:p>
        </p:txBody>
      </p:sp>
    </p:spTree>
    <p:extLst>
      <p:ext uri="{BB962C8B-B14F-4D97-AF65-F5344CB8AC3E}">
        <p14:creationId xmlns:p14="http://schemas.microsoft.com/office/powerpoint/2010/main" val="205166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CBA7-E8A4-8B1D-4F39-8B64E62AC336}"/>
              </a:ext>
            </a:extLst>
          </p:cNvPr>
          <p:cNvSpPr>
            <a:spLocks noGrp="1"/>
          </p:cNvSpPr>
          <p:nvPr>
            <p:ph type="title"/>
          </p:nvPr>
        </p:nvSpPr>
        <p:spPr/>
        <p:txBody>
          <a:bodyPr>
            <a:normAutofit fontScale="90000"/>
          </a:bodyPr>
          <a:lstStyle/>
          <a:p>
            <a:r>
              <a:rPr lang="en-IN" dirty="0"/>
              <a:t>Complete the code train.py</a:t>
            </a:r>
          </a:p>
        </p:txBody>
      </p:sp>
      <p:sp>
        <p:nvSpPr>
          <p:cNvPr id="3" name="Content Placeholder 2">
            <a:extLst>
              <a:ext uri="{FF2B5EF4-FFF2-40B4-BE49-F238E27FC236}">
                <a16:creationId xmlns:a16="http://schemas.microsoft.com/office/drawing/2014/main" id="{DD1FFC16-7CEC-AE2B-1647-CF974EB9C89E}"/>
              </a:ext>
            </a:extLst>
          </p:cNvPr>
          <p:cNvSpPr>
            <a:spLocks noGrp="1"/>
          </p:cNvSpPr>
          <p:nvPr>
            <p:ph sz="quarter" idx="14"/>
          </p:nvPr>
        </p:nvSpPr>
        <p:spPr/>
        <p:txBody>
          <a:bodyPr>
            <a:normAutofit/>
          </a:bodyPr>
          <a:lstStyle/>
          <a:p>
            <a:r>
              <a:rPr lang="en-US" dirty="0"/>
              <a:t>The </a:t>
            </a:r>
            <a:r>
              <a:rPr lang="en-US" dirty="0" err="1"/>
              <a:t>split_data</a:t>
            </a:r>
            <a:r>
              <a:rPr lang="en-US" dirty="0"/>
              <a:t> function is already included in the main function. You only need to add the function itself with the required inputs and outputs underneath the comment TO DO: add function to split data.</a:t>
            </a:r>
          </a:p>
          <a:p>
            <a:r>
              <a:rPr lang="en-US" dirty="0"/>
              <a:t>Add logging so that every time you run the script, all parameters and metrics are tracked. Use the </a:t>
            </a:r>
            <a:r>
              <a:rPr lang="en-US" dirty="0" err="1"/>
              <a:t>autologging</a:t>
            </a:r>
            <a:r>
              <a:rPr lang="en-US" dirty="0"/>
              <a:t> feature of </a:t>
            </a:r>
            <a:r>
              <a:rPr lang="en-US" dirty="0" err="1"/>
              <a:t>MLflow</a:t>
            </a:r>
            <a:r>
              <a:rPr lang="en-US" dirty="0"/>
              <a:t> to also ensure the necessary model files are stored with the job run to easily deploy the model in the future.</a:t>
            </a:r>
          </a:p>
        </p:txBody>
      </p:sp>
    </p:spTree>
    <p:extLst>
      <p:ext uri="{BB962C8B-B14F-4D97-AF65-F5344CB8AC3E}">
        <p14:creationId xmlns:p14="http://schemas.microsoft.com/office/powerpoint/2010/main" val="4138935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15D7D-654B-76A0-478A-F58B26B4AFD1}"/>
              </a:ext>
            </a:extLst>
          </p:cNvPr>
          <p:cNvSpPr>
            <a:spLocks noGrp="1"/>
          </p:cNvSpPr>
          <p:nvPr>
            <p:ph type="title"/>
          </p:nvPr>
        </p:nvSpPr>
        <p:spPr/>
        <p:txBody>
          <a:bodyPr>
            <a:normAutofit fontScale="90000"/>
          </a:bodyPr>
          <a:lstStyle/>
          <a:p>
            <a:r>
              <a:rPr lang="en-US" dirty="0"/>
              <a:t>Refactor your code into functions</a:t>
            </a:r>
          </a:p>
        </p:txBody>
      </p:sp>
      <p:pic>
        <p:nvPicPr>
          <p:cNvPr id="5" name="Content Placeholder 4">
            <a:extLst>
              <a:ext uri="{FF2B5EF4-FFF2-40B4-BE49-F238E27FC236}">
                <a16:creationId xmlns:a16="http://schemas.microsoft.com/office/drawing/2014/main" id="{E7E80D18-9D42-4E45-EF3C-A37EB8C8AA5D}"/>
              </a:ext>
            </a:extLst>
          </p:cNvPr>
          <p:cNvPicPr>
            <a:picLocks noGrp="1" noChangeAspect="1"/>
          </p:cNvPicPr>
          <p:nvPr>
            <p:ph sz="quarter" idx="14"/>
          </p:nvPr>
        </p:nvPicPr>
        <p:blipFill>
          <a:blip r:embed="rId2"/>
          <a:stretch>
            <a:fillRect/>
          </a:stretch>
        </p:blipFill>
        <p:spPr>
          <a:xfrm>
            <a:off x="1002983" y="1271587"/>
            <a:ext cx="8245122" cy="5119381"/>
          </a:xfrm>
        </p:spPr>
      </p:pic>
    </p:spTree>
    <p:extLst>
      <p:ext uri="{BB962C8B-B14F-4D97-AF65-F5344CB8AC3E}">
        <p14:creationId xmlns:p14="http://schemas.microsoft.com/office/powerpoint/2010/main" val="412588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A27B-0741-5228-75A5-7196F0D378E0}"/>
              </a:ext>
            </a:extLst>
          </p:cNvPr>
          <p:cNvSpPr>
            <a:spLocks noGrp="1"/>
          </p:cNvSpPr>
          <p:nvPr>
            <p:ph type="title"/>
          </p:nvPr>
        </p:nvSpPr>
        <p:spPr/>
        <p:txBody>
          <a:bodyPr>
            <a:normAutofit fontScale="90000"/>
          </a:bodyPr>
          <a:lstStyle/>
          <a:p>
            <a:r>
              <a:rPr lang="en-US" dirty="0"/>
              <a:t>Test your script</a:t>
            </a:r>
          </a:p>
        </p:txBody>
      </p:sp>
      <p:sp>
        <p:nvSpPr>
          <p:cNvPr id="3" name="Content Placeholder 2">
            <a:extLst>
              <a:ext uri="{FF2B5EF4-FFF2-40B4-BE49-F238E27FC236}">
                <a16:creationId xmlns:a16="http://schemas.microsoft.com/office/drawing/2014/main" id="{52128D74-4C2E-59A1-0E25-6DDEEECE7210}"/>
              </a:ext>
            </a:extLst>
          </p:cNvPr>
          <p:cNvSpPr>
            <a:spLocks noGrp="1"/>
          </p:cNvSpPr>
          <p:nvPr>
            <p:ph sz="quarter" idx="14"/>
          </p:nvPr>
        </p:nvSpPr>
        <p:spPr/>
        <p:txBody>
          <a:bodyPr/>
          <a:lstStyle/>
          <a:p>
            <a:r>
              <a:rPr lang="en-US" dirty="0"/>
              <a:t>Before using scripts in production environments, for example by integrating them with automation pipelines, you'll want to test whether the scripts work as expected.</a:t>
            </a:r>
          </a:p>
        </p:txBody>
      </p:sp>
      <p:pic>
        <p:nvPicPr>
          <p:cNvPr id="5" name="Picture 4">
            <a:extLst>
              <a:ext uri="{FF2B5EF4-FFF2-40B4-BE49-F238E27FC236}">
                <a16:creationId xmlns:a16="http://schemas.microsoft.com/office/drawing/2014/main" id="{3B13D296-5355-791B-433B-7B672EB51AD9}"/>
              </a:ext>
            </a:extLst>
          </p:cNvPr>
          <p:cNvPicPr>
            <a:picLocks noChangeAspect="1"/>
          </p:cNvPicPr>
          <p:nvPr/>
        </p:nvPicPr>
        <p:blipFill>
          <a:blip r:embed="rId2"/>
          <a:stretch>
            <a:fillRect/>
          </a:stretch>
        </p:blipFill>
        <p:spPr>
          <a:xfrm>
            <a:off x="1002983" y="3503062"/>
            <a:ext cx="3219450" cy="971550"/>
          </a:xfrm>
          <a:prstGeom prst="rect">
            <a:avLst/>
          </a:prstGeom>
        </p:spPr>
      </p:pic>
    </p:spTree>
    <p:extLst>
      <p:ext uri="{BB962C8B-B14F-4D97-AF65-F5344CB8AC3E}">
        <p14:creationId xmlns:p14="http://schemas.microsoft.com/office/powerpoint/2010/main" val="1536996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0B81A-97B4-93E4-9F68-541CE4AA9697}"/>
              </a:ext>
            </a:extLst>
          </p:cNvPr>
          <p:cNvSpPr>
            <a:spLocks noGrp="1"/>
          </p:cNvSpPr>
          <p:nvPr>
            <p:ph type="ctrTitle"/>
          </p:nvPr>
        </p:nvSpPr>
        <p:spPr>
          <a:xfrm>
            <a:off x="649044" y="753034"/>
            <a:ext cx="6815446" cy="3887390"/>
          </a:xfrm>
        </p:spPr>
        <p:txBody>
          <a:bodyPr anchor="t">
            <a:normAutofit/>
          </a:bodyPr>
          <a:lstStyle/>
          <a:p>
            <a:r>
              <a:rPr lang="en-IN" sz="6000" dirty="0"/>
              <a:t>CI Pipeline</a:t>
            </a:r>
            <a:br>
              <a:rPr lang="en-IN" sz="6000" dirty="0"/>
            </a:br>
            <a:r>
              <a:rPr lang="en-IN" sz="4800" dirty="0"/>
              <a:t>Milestone 2</a:t>
            </a:r>
          </a:p>
        </p:txBody>
      </p:sp>
      <p:sp>
        <p:nvSpPr>
          <p:cNvPr id="5" name="Subtitle 4">
            <a:extLst>
              <a:ext uri="{FF2B5EF4-FFF2-40B4-BE49-F238E27FC236}">
                <a16:creationId xmlns:a16="http://schemas.microsoft.com/office/drawing/2014/main" id="{F7BB04EA-935C-45A7-5C18-5C3F321B62BF}"/>
              </a:ext>
            </a:extLst>
          </p:cNvPr>
          <p:cNvSpPr>
            <a:spLocks noGrp="1"/>
          </p:cNvSpPr>
          <p:nvPr>
            <p:ph type="subTitle" idx="1"/>
          </p:nvPr>
        </p:nvSpPr>
        <p:spPr>
          <a:xfrm>
            <a:off x="649045" y="1996225"/>
            <a:ext cx="6437555" cy="3947375"/>
          </a:xfrm>
        </p:spPr>
        <p:txBody>
          <a:bodyPr anchor="b">
            <a:normAutofit/>
          </a:bodyPr>
          <a:lstStyle/>
          <a:p>
            <a:r>
              <a:rPr lang="en-IN" dirty="0"/>
              <a:t>Objective:</a:t>
            </a:r>
          </a:p>
          <a:p>
            <a:pPr marL="514350" indent="-514350">
              <a:buFont typeface="+mj-lt"/>
              <a:buAutoNum type="arabicPeriod"/>
            </a:pPr>
            <a:r>
              <a:rPr lang="en-IN" b="0" dirty="0"/>
              <a:t>Setting up Azure CLI</a:t>
            </a:r>
          </a:p>
          <a:p>
            <a:pPr marL="514350" indent="-514350">
              <a:buFont typeface="+mj-lt"/>
              <a:buAutoNum type="arabicPeriod"/>
            </a:pPr>
            <a:r>
              <a:rPr lang="en-IN" b="0" dirty="0"/>
              <a:t>Setting up Azure ML resources</a:t>
            </a:r>
          </a:p>
          <a:p>
            <a:pPr marL="514350" indent="-514350">
              <a:buFont typeface="+mj-lt"/>
              <a:buAutoNum type="arabicPeriod"/>
            </a:pPr>
            <a:r>
              <a:rPr lang="en-IN" b="0" dirty="0"/>
              <a:t>Testing Azure ML job from Local Machine</a:t>
            </a:r>
          </a:p>
        </p:txBody>
      </p:sp>
    </p:spTree>
    <p:extLst>
      <p:ext uri="{BB962C8B-B14F-4D97-AF65-F5344CB8AC3E}">
        <p14:creationId xmlns:p14="http://schemas.microsoft.com/office/powerpoint/2010/main" val="185685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2E55-C4EE-A0DD-6B45-3D1EE3E45D49}"/>
              </a:ext>
            </a:extLst>
          </p:cNvPr>
          <p:cNvSpPr>
            <a:spLocks noGrp="1"/>
          </p:cNvSpPr>
          <p:nvPr>
            <p:ph type="title"/>
          </p:nvPr>
        </p:nvSpPr>
        <p:spPr/>
        <p:txBody>
          <a:bodyPr>
            <a:normAutofit fontScale="90000"/>
          </a:bodyPr>
          <a:lstStyle/>
          <a:p>
            <a:r>
              <a:rPr lang="en-US" dirty="0"/>
              <a:t>Azure CLI</a:t>
            </a:r>
          </a:p>
        </p:txBody>
      </p:sp>
      <p:sp>
        <p:nvSpPr>
          <p:cNvPr id="3" name="Content Placeholder 2">
            <a:extLst>
              <a:ext uri="{FF2B5EF4-FFF2-40B4-BE49-F238E27FC236}">
                <a16:creationId xmlns:a16="http://schemas.microsoft.com/office/drawing/2014/main" id="{139B9D0E-74D4-47D7-61AE-7042C29E4B01}"/>
              </a:ext>
            </a:extLst>
          </p:cNvPr>
          <p:cNvSpPr>
            <a:spLocks noGrp="1"/>
          </p:cNvSpPr>
          <p:nvPr>
            <p:ph sz="quarter" idx="14"/>
          </p:nvPr>
        </p:nvSpPr>
        <p:spPr/>
        <p:txBody>
          <a:bodyPr/>
          <a:lstStyle/>
          <a:p>
            <a:r>
              <a:rPr lang="en-US" dirty="0"/>
              <a:t>Download: </a:t>
            </a:r>
            <a:r>
              <a:rPr lang="en-US" dirty="0">
                <a:hlinkClick r:id="rId2"/>
              </a:rPr>
              <a:t>https://learn.microsoft.com/en-us/cli/azure/install-azure-cli-windows?tabs=azure-cli</a:t>
            </a:r>
            <a:r>
              <a:rPr lang="en-US" dirty="0"/>
              <a:t> </a:t>
            </a:r>
          </a:p>
          <a:p>
            <a:r>
              <a:rPr lang="en-US" dirty="0"/>
              <a:t>For </a:t>
            </a:r>
            <a:r>
              <a:rPr lang="en-US" dirty="0" err="1"/>
              <a:t>linux</a:t>
            </a:r>
            <a:r>
              <a:rPr lang="en-US" dirty="0"/>
              <a:t>: curl -</a:t>
            </a:r>
            <a:r>
              <a:rPr lang="en-US" dirty="0" err="1"/>
              <a:t>sL</a:t>
            </a:r>
            <a:r>
              <a:rPr lang="en-US" dirty="0"/>
              <a:t> https://aka.ms/InstallAzureCLIDeb | </a:t>
            </a:r>
            <a:r>
              <a:rPr lang="en-US" dirty="0" err="1"/>
              <a:t>sudo</a:t>
            </a:r>
            <a:r>
              <a:rPr lang="en-US" dirty="0"/>
              <a:t> bash</a:t>
            </a:r>
          </a:p>
          <a:p>
            <a:r>
              <a:rPr lang="en-US" dirty="0"/>
              <a:t>Setup</a:t>
            </a:r>
          </a:p>
          <a:p>
            <a:pPr lvl="1"/>
            <a:r>
              <a:rPr lang="en-US" dirty="0" err="1"/>
              <a:t>az</a:t>
            </a:r>
            <a:r>
              <a:rPr lang="en-US" dirty="0"/>
              <a:t> login</a:t>
            </a:r>
          </a:p>
          <a:p>
            <a:pPr lvl="1"/>
            <a:r>
              <a:rPr lang="en-US" dirty="0" err="1"/>
              <a:t>az</a:t>
            </a:r>
            <a:r>
              <a:rPr lang="en-US" dirty="0"/>
              <a:t> account set -s "&lt;YOUR_SUBSCRIPTION_NAME_OR_ID&gt;“</a:t>
            </a:r>
          </a:p>
          <a:p>
            <a:pPr lvl="1"/>
            <a:r>
              <a:rPr lang="es-ES" dirty="0" err="1"/>
              <a:t>az</a:t>
            </a:r>
            <a:r>
              <a:rPr lang="es-ES" dirty="0"/>
              <a:t> </a:t>
            </a:r>
            <a:r>
              <a:rPr lang="es-ES" dirty="0" err="1"/>
              <a:t>extension</a:t>
            </a:r>
            <a:r>
              <a:rPr lang="es-ES" dirty="0"/>
              <a:t> </a:t>
            </a:r>
            <a:r>
              <a:rPr lang="es-ES" dirty="0" err="1"/>
              <a:t>add</a:t>
            </a:r>
            <a:r>
              <a:rPr lang="es-ES" dirty="0"/>
              <a:t> -n ml –y</a:t>
            </a:r>
            <a:endParaRPr lang="en-US" dirty="0"/>
          </a:p>
          <a:p>
            <a:pPr lvl="1"/>
            <a:r>
              <a:rPr lang="en-US" dirty="0" err="1"/>
              <a:t>az</a:t>
            </a:r>
            <a:r>
              <a:rPr lang="en-US" dirty="0"/>
              <a:t> ml -h</a:t>
            </a:r>
          </a:p>
        </p:txBody>
      </p:sp>
    </p:spTree>
    <p:extLst>
      <p:ext uri="{BB962C8B-B14F-4D97-AF65-F5344CB8AC3E}">
        <p14:creationId xmlns:p14="http://schemas.microsoft.com/office/powerpoint/2010/main" val="119138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3DAA-D01B-3F24-8813-B33A96CBC297}"/>
              </a:ext>
            </a:extLst>
          </p:cNvPr>
          <p:cNvSpPr>
            <a:spLocks noGrp="1"/>
          </p:cNvSpPr>
          <p:nvPr>
            <p:ph type="title"/>
          </p:nvPr>
        </p:nvSpPr>
        <p:spPr/>
        <p:txBody>
          <a:bodyPr/>
          <a:lstStyle/>
          <a:p>
            <a:r>
              <a:rPr lang="en-IN" dirty="0"/>
              <a:t>Deploying model over azure VM</a:t>
            </a:r>
          </a:p>
        </p:txBody>
      </p:sp>
      <p:sp>
        <p:nvSpPr>
          <p:cNvPr id="3" name="Content Placeholder 2">
            <a:extLst>
              <a:ext uri="{FF2B5EF4-FFF2-40B4-BE49-F238E27FC236}">
                <a16:creationId xmlns:a16="http://schemas.microsoft.com/office/drawing/2014/main" id="{BD8C9257-A4B3-6BBC-014F-F60D64AB8522}"/>
              </a:ext>
            </a:extLst>
          </p:cNvPr>
          <p:cNvSpPr>
            <a:spLocks noGrp="1"/>
          </p:cNvSpPr>
          <p:nvPr>
            <p:ph sz="quarter" idx="14"/>
          </p:nvPr>
        </p:nvSpPr>
        <p:spPr/>
        <p:txBody>
          <a:bodyPr/>
          <a:lstStyle/>
          <a:p>
            <a:r>
              <a:rPr lang="en-IN" dirty="0"/>
              <a:t>Setup an azure VM with following details</a:t>
            </a:r>
          </a:p>
        </p:txBody>
      </p:sp>
      <p:pic>
        <p:nvPicPr>
          <p:cNvPr id="5" name="Picture 4">
            <a:extLst>
              <a:ext uri="{FF2B5EF4-FFF2-40B4-BE49-F238E27FC236}">
                <a16:creationId xmlns:a16="http://schemas.microsoft.com/office/drawing/2014/main" id="{36CB8D66-F6D1-910B-D9BE-156AA9FF96B7}"/>
              </a:ext>
            </a:extLst>
          </p:cNvPr>
          <p:cNvPicPr>
            <a:picLocks noChangeAspect="1"/>
          </p:cNvPicPr>
          <p:nvPr/>
        </p:nvPicPr>
        <p:blipFill>
          <a:blip r:embed="rId2"/>
          <a:stretch>
            <a:fillRect/>
          </a:stretch>
        </p:blipFill>
        <p:spPr>
          <a:xfrm>
            <a:off x="835988" y="1838308"/>
            <a:ext cx="9448869" cy="4552983"/>
          </a:xfrm>
          <a:prstGeom prst="rect">
            <a:avLst/>
          </a:prstGeom>
        </p:spPr>
      </p:pic>
      <p:pic>
        <p:nvPicPr>
          <p:cNvPr id="7" name="Picture 6">
            <a:extLst>
              <a:ext uri="{FF2B5EF4-FFF2-40B4-BE49-F238E27FC236}">
                <a16:creationId xmlns:a16="http://schemas.microsoft.com/office/drawing/2014/main" id="{6FCDD63E-44AB-5CE9-E62B-74258520F00C}"/>
              </a:ext>
            </a:extLst>
          </p:cNvPr>
          <p:cNvPicPr>
            <a:picLocks noChangeAspect="1"/>
          </p:cNvPicPr>
          <p:nvPr/>
        </p:nvPicPr>
        <p:blipFill>
          <a:blip r:embed="rId3"/>
          <a:stretch>
            <a:fillRect/>
          </a:stretch>
        </p:blipFill>
        <p:spPr>
          <a:xfrm>
            <a:off x="1676367" y="1962139"/>
            <a:ext cx="8839265" cy="2933721"/>
          </a:xfrm>
          <a:prstGeom prst="rect">
            <a:avLst/>
          </a:prstGeom>
        </p:spPr>
      </p:pic>
    </p:spTree>
    <p:extLst>
      <p:ext uri="{BB962C8B-B14F-4D97-AF65-F5344CB8AC3E}">
        <p14:creationId xmlns:p14="http://schemas.microsoft.com/office/powerpoint/2010/main" val="3027504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E9EA-6AF2-1137-537D-6E2D6B049D8D}"/>
              </a:ext>
            </a:extLst>
          </p:cNvPr>
          <p:cNvSpPr>
            <a:spLocks noGrp="1"/>
          </p:cNvSpPr>
          <p:nvPr>
            <p:ph type="title"/>
          </p:nvPr>
        </p:nvSpPr>
        <p:spPr/>
        <p:txBody>
          <a:bodyPr>
            <a:normAutofit fontScale="90000"/>
          </a:bodyPr>
          <a:lstStyle/>
          <a:p>
            <a:r>
              <a:rPr lang="en-US" dirty="0"/>
              <a:t>Workspace creation with CLI</a:t>
            </a:r>
          </a:p>
        </p:txBody>
      </p:sp>
      <p:sp>
        <p:nvSpPr>
          <p:cNvPr id="3" name="Content Placeholder 2">
            <a:extLst>
              <a:ext uri="{FF2B5EF4-FFF2-40B4-BE49-F238E27FC236}">
                <a16:creationId xmlns:a16="http://schemas.microsoft.com/office/drawing/2014/main" id="{744F6526-5E61-17E9-B335-585117395CF4}"/>
              </a:ext>
            </a:extLst>
          </p:cNvPr>
          <p:cNvSpPr>
            <a:spLocks noGrp="1"/>
          </p:cNvSpPr>
          <p:nvPr>
            <p:ph sz="quarter" idx="14"/>
          </p:nvPr>
        </p:nvSpPr>
        <p:spPr>
          <a:xfrm>
            <a:off x="366766" y="2748224"/>
            <a:ext cx="11440048" cy="3549940"/>
          </a:xfrm>
        </p:spPr>
        <p:txBody>
          <a:bodyPr>
            <a:normAutofit/>
          </a:bodyPr>
          <a:lstStyle/>
          <a:p>
            <a:pPr marL="0" indent="0">
              <a:buNone/>
            </a:pPr>
            <a:r>
              <a:rPr lang="en-US" b="1" dirty="0" err="1">
                <a:latin typeface="Courier New" panose="02070309020205020404" pitchFamily="49" charset="0"/>
                <a:cs typeface="Courier New" panose="02070309020205020404" pitchFamily="49" charset="0"/>
              </a:rPr>
              <a:t>az</a:t>
            </a:r>
            <a:r>
              <a:rPr lang="en-US" b="1" dirty="0">
                <a:latin typeface="Courier New" panose="02070309020205020404" pitchFamily="49" charset="0"/>
                <a:cs typeface="Courier New" panose="02070309020205020404" pitchFamily="49" charset="0"/>
              </a:rPr>
              <a:t> ml workspace create --resource-group </a:t>
            </a:r>
            <a:r>
              <a:rPr lang="en-US" b="1" dirty="0" err="1">
                <a:latin typeface="Courier New" panose="02070309020205020404" pitchFamily="49" charset="0"/>
                <a:cs typeface="Courier New" panose="02070309020205020404" pitchFamily="49" charset="0"/>
              </a:rPr>
              <a:t>scb</a:t>
            </a:r>
            <a:r>
              <a:rPr lang="en-US" b="1" dirty="0">
                <a:latin typeface="Courier New" panose="02070309020205020404" pitchFamily="49" charset="0"/>
                <a:cs typeface="Courier New" panose="02070309020205020404" pitchFamily="49" charset="0"/>
              </a:rPr>
              <a:t> --name </a:t>
            </a:r>
            <a:r>
              <a:rPr lang="en-US" b="1" dirty="0" err="1">
                <a:latin typeface="Courier New" panose="02070309020205020404" pitchFamily="49" charset="0"/>
                <a:cs typeface="Courier New" panose="02070309020205020404" pitchFamily="49" charset="0"/>
              </a:rPr>
              <a:t>anshu-aml</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43189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E9EA-6AF2-1137-537D-6E2D6B049D8D}"/>
              </a:ext>
            </a:extLst>
          </p:cNvPr>
          <p:cNvSpPr>
            <a:spLocks noGrp="1"/>
          </p:cNvSpPr>
          <p:nvPr>
            <p:ph type="title"/>
          </p:nvPr>
        </p:nvSpPr>
        <p:spPr/>
        <p:txBody>
          <a:bodyPr>
            <a:normAutofit fontScale="90000"/>
          </a:bodyPr>
          <a:lstStyle/>
          <a:p>
            <a:r>
              <a:rPr lang="en-US" dirty="0"/>
              <a:t>Workspace creation with CLI</a:t>
            </a:r>
          </a:p>
        </p:txBody>
      </p:sp>
      <p:sp>
        <p:nvSpPr>
          <p:cNvPr id="3" name="Content Placeholder 2">
            <a:extLst>
              <a:ext uri="{FF2B5EF4-FFF2-40B4-BE49-F238E27FC236}">
                <a16:creationId xmlns:a16="http://schemas.microsoft.com/office/drawing/2014/main" id="{744F6526-5E61-17E9-B335-585117395CF4}"/>
              </a:ext>
            </a:extLst>
          </p:cNvPr>
          <p:cNvSpPr>
            <a:spLocks noGrp="1"/>
          </p:cNvSpPr>
          <p:nvPr>
            <p:ph sz="quarter" idx="14"/>
          </p:nvPr>
        </p:nvSpPr>
        <p:spPr>
          <a:xfrm>
            <a:off x="931862" y="1443524"/>
            <a:ext cx="10328275" cy="4854640"/>
          </a:xfrm>
        </p:spPr>
        <p:txBody>
          <a:bodyPr>
            <a:normAutofit fontScale="55000" lnSpcReduction="20000"/>
          </a:bodyPr>
          <a:lstStyle/>
          <a:p>
            <a:pPr marL="0" indent="0">
              <a:buNone/>
            </a:pP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workspace create --resource-group</a:t>
            </a:r>
          </a:p>
          <a:p>
            <a:pPr marL="0" indent="0">
              <a:buNone/>
            </a:pPr>
            <a:r>
              <a:rPr lang="en-US" dirty="0">
                <a:latin typeface="Courier New" panose="02070309020205020404" pitchFamily="49" charset="0"/>
                <a:cs typeface="Courier New" panose="02070309020205020404" pitchFamily="49" charset="0"/>
              </a:rPr>
              <a:t>                       [--application-insights]</a:t>
            </a:r>
          </a:p>
          <a:p>
            <a:pPr marL="0" indent="0">
              <a:buNone/>
            </a:pPr>
            <a:r>
              <a:rPr lang="en-US" dirty="0">
                <a:latin typeface="Courier New" panose="02070309020205020404" pitchFamily="49" charset="0"/>
                <a:cs typeface="Courier New" panose="02070309020205020404" pitchFamily="49" charset="0"/>
              </a:rPr>
              <a:t>                       [--container-registry]</a:t>
            </a:r>
          </a:p>
          <a:p>
            <a:pPr marL="0" indent="0">
              <a:buNone/>
            </a:pPr>
            <a:r>
              <a:rPr lang="en-US" dirty="0">
                <a:latin typeface="Courier New" panose="02070309020205020404" pitchFamily="49" charset="0"/>
                <a:cs typeface="Courier New" panose="02070309020205020404" pitchFamily="49" charset="0"/>
              </a:rPr>
              <a:t>                       [--description]</a:t>
            </a:r>
          </a:p>
          <a:p>
            <a:pPr marL="0" indent="0">
              <a:buNone/>
            </a:pPr>
            <a:r>
              <a:rPr lang="en-US" dirty="0">
                <a:latin typeface="Courier New" panose="02070309020205020404" pitchFamily="49" charset="0"/>
                <a:cs typeface="Courier New" panose="02070309020205020404" pitchFamily="49" charset="0"/>
              </a:rPr>
              <a:t>                       [--display-name]</a:t>
            </a:r>
          </a:p>
          <a:p>
            <a:pPr marL="0" indent="0">
              <a:buNone/>
            </a:pPr>
            <a:r>
              <a:rPr lang="en-US" dirty="0">
                <a:latin typeface="Courier New" panose="02070309020205020404" pitchFamily="49" charset="0"/>
                <a:cs typeface="Courier New" panose="02070309020205020404" pitchFamily="49" charset="0"/>
              </a:rPr>
              <a:t>                       [--file]</a:t>
            </a:r>
          </a:p>
          <a:p>
            <a:pPr marL="0" indent="0">
              <a:buNone/>
            </a:pPr>
            <a:r>
              <a:rPr lang="en-US" dirty="0">
                <a:latin typeface="Courier New" panose="02070309020205020404" pitchFamily="49" charset="0"/>
                <a:cs typeface="Courier New" panose="02070309020205020404" pitchFamily="49" charset="0"/>
              </a:rPr>
              <a:t>                       [--image-build-compute]</a:t>
            </a:r>
          </a:p>
          <a:p>
            <a:pPr marL="0" indent="0">
              <a:buNone/>
            </a:pPr>
            <a:r>
              <a:rPr lang="en-US" dirty="0">
                <a:latin typeface="Courier New" panose="02070309020205020404" pitchFamily="49" charset="0"/>
                <a:cs typeface="Courier New" panose="02070309020205020404" pitchFamily="49" charset="0"/>
              </a:rPr>
              <a:t>                       [--location]</a:t>
            </a:r>
          </a:p>
          <a:p>
            <a:pPr marL="0" indent="0">
              <a:buNone/>
            </a:pPr>
            <a:r>
              <a:rPr lang="en-US" dirty="0">
                <a:latin typeface="Courier New" panose="02070309020205020404" pitchFamily="49" charset="0"/>
                <a:cs typeface="Courier New" panose="02070309020205020404" pitchFamily="49" charset="0"/>
              </a:rPr>
              <a:t>                       [--managed-network]</a:t>
            </a:r>
          </a:p>
          <a:p>
            <a:pPr marL="0" indent="0">
              <a:buNone/>
            </a:pPr>
            <a:r>
              <a:rPr lang="en-US" dirty="0">
                <a:latin typeface="Courier New" panose="02070309020205020404" pitchFamily="49" charset="0"/>
                <a:cs typeface="Courier New" panose="02070309020205020404" pitchFamily="49" charset="0"/>
              </a:rPr>
              <a:t>                       [--name]</a:t>
            </a:r>
          </a:p>
          <a:p>
            <a:pPr marL="0" indent="0">
              <a:buNone/>
            </a:pPr>
            <a:r>
              <a:rPr lang="en-US" dirty="0">
                <a:latin typeface="Courier New" panose="02070309020205020404" pitchFamily="49" charset="0"/>
                <a:cs typeface="Courier New" panose="02070309020205020404" pitchFamily="49" charset="0"/>
              </a:rPr>
              <a:t>                       [--no-wait]</a:t>
            </a:r>
          </a:p>
          <a:p>
            <a:pPr marL="0" indent="0">
              <a:buNone/>
            </a:pPr>
            <a:r>
              <a:rPr lang="en-US" dirty="0">
                <a:latin typeface="Courier New" panose="02070309020205020404" pitchFamily="49" charset="0"/>
                <a:cs typeface="Courier New" panose="02070309020205020404" pitchFamily="49" charset="0"/>
              </a:rPr>
              <a:t>                       [--primary-user-assigned-identity]</a:t>
            </a:r>
          </a:p>
          <a:p>
            <a:pPr marL="0" indent="0">
              <a:buNone/>
            </a:pPr>
            <a:r>
              <a:rPr lang="en-US" dirty="0">
                <a:latin typeface="Courier New" panose="02070309020205020404" pitchFamily="49" charset="0"/>
                <a:cs typeface="Courier New" panose="02070309020205020404" pitchFamily="49" charset="0"/>
              </a:rPr>
              <a:t>                       [--public-network-access]</a:t>
            </a:r>
          </a:p>
          <a:p>
            <a:pPr marL="0" indent="0">
              <a:buNone/>
            </a:pPr>
            <a:r>
              <a:rPr lang="en-US" dirty="0">
                <a:latin typeface="Courier New" panose="02070309020205020404" pitchFamily="49" charset="0"/>
                <a:cs typeface="Courier New" panose="02070309020205020404" pitchFamily="49" charset="0"/>
              </a:rPr>
              <a:t>                       [--set]</a:t>
            </a:r>
          </a:p>
          <a:p>
            <a:pPr marL="0" indent="0">
              <a:buNone/>
            </a:pPr>
            <a:r>
              <a:rPr lang="en-US" dirty="0">
                <a:latin typeface="Courier New" panose="02070309020205020404" pitchFamily="49" charset="0"/>
                <a:cs typeface="Courier New" panose="02070309020205020404" pitchFamily="49" charset="0"/>
              </a:rPr>
              <a:t>                       [--tags]</a:t>
            </a:r>
          </a:p>
          <a:p>
            <a:pPr marL="0" indent="0">
              <a:buNone/>
            </a:pPr>
            <a:r>
              <a:rPr lang="en-US" dirty="0">
                <a:latin typeface="Courier New" panose="02070309020205020404" pitchFamily="49" charset="0"/>
                <a:cs typeface="Courier New" panose="02070309020205020404" pitchFamily="49" charset="0"/>
              </a:rPr>
              <a:t>                       [--update-dependent-resources]</a:t>
            </a:r>
          </a:p>
        </p:txBody>
      </p:sp>
    </p:spTree>
    <p:extLst>
      <p:ext uri="{BB962C8B-B14F-4D97-AF65-F5344CB8AC3E}">
        <p14:creationId xmlns:p14="http://schemas.microsoft.com/office/powerpoint/2010/main" val="2481543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E9EA-6AF2-1137-537D-6E2D6B049D8D}"/>
              </a:ext>
            </a:extLst>
          </p:cNvPr>
          <p:cNvSpPr>
            <a:spLocks noGrp="1"/>
          </p:cNvSpPr>
          <p:nvPr>
            <p:ph type="title"/>
          </p:nvPr>
        </p:nvSpPr>
        <p:spPr/>
        <p:txBody>
          <a:bodyPr>
            <a:normAutofit fontScale="90000"/>
          </a:bodyPr>
          <a:lstStyle/>
          <a:p>
            <a:r>
              <a:rPr lang="en-US" dirty="0"/>
              <a:t>Workspace creation with CLI</a:t>
            </a:r>
          </a:p>
        </p:txBody>
      </p:sp>
      <p:sp>
        <p:nvSpPr>
          <p:cNvPr id="3" name="Content Placeholder 2">
            <a:extLst>
              <a:ext uri="{FF2B5EF4-FFF2-40B4-BE49-F238E27FC236}">
                <a16:creationId xmlns:a16="http://schemas.microsoft.com/office/drawing/2014/main" id="{744F6526-5E61-17E9-B335-585117395CF4}"/>
              </a:ext>
            </a:extLst>
          </p:cNvPr>
          <p:cNvSpPr>
            <a:spLocks noGrp="1"/>
          </p:cNvSpPr>
          <p:nvPr>
            <p:ph sz="quarter" idx="14"/>
          </p:nvPr>
        </p:nvSpPr>
        <p:spPr>
          <a:xfrm>
            <a:off x="931862" y="1443524"/>
            <a:ext cx="10328275" cy="4854640"/>
          </a:xfrm>
        </p:spPr>
        <p:txBody>
          <a:bodyPr>
            <a:normAutofit fontScale="55000" lnSpcReduction="20000"/>
          </a:bodyPr>
          <a:lstStyle/>
          <a:p>
            <a:pPr marL="0" indent="0">
              <a:buNone/>
            </a:pP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workspace create --resource-group</a:t>
            </a:r>
          </a:p>
          <a:p>
            <a:pPr marL="0" indent="0">
              <a:buNone/>
            </a:pPr>
            <a:r>
              <a:rPr lang="en-US" dirty="0">
                <a:latin typeface="Courier New" panose="02070309020205020404" pitchFamily="49" charset="0"/>
                <a:cs typeface="Courier New" panose="02070309020205020404" pitchFamily="49" charset="0"/>
              </a:rPr>
              <a:t>                       [--application-insights]</a:t>
            </a:r>
          </a:p>
          <a:p>
            <a:pPr marL="0" indent="0">
              <a:buNone/>
            </a:pPr>
            <a:r>
              <a:rPr lang="en-US" dirty="0">
                <a:latin typeface="Courier New" panose="02070309020205020404" pitchFamily="49" charset="0"/>
                <a:cs typeface="Courier New" panose="02070309020205020404" pitchFamily="49" charset="0"/>
              </a:rPr>
              <a:t>                       [--container-registry]</a:t>
            </a:r>
          </a:p>
          <a:p>
            <a:pPr marL="0" indent="0">
              <a:buNone/>
            </a:pPr>
            <a:r>
              <a:rPr lang="en-US" dirty="0">
                <a:latin typeface="Courier New" panose="02070309020205020404" pitchFamily="49" charset="0"/>
                <a:cs typeface="Courier New" panose="02070309020205020404" pitchFamily="49" charset="0"/>
              </a:rPr>
              <a:t>                       [--description]</a:t>
            </a:r>
          </a:p>
          <a:p>
            <a:pPr marL="0" indent="0">
              <a:buNone/>
            </a:pPr>
            <a:r>
              <a:rPr lang="en-US" dirty="0">
                <a:latin typeface="Courier New" panose="02070309020205020404" pitchFamily="49" charset="0"/>
                <a:cs typeface="Courier New" panose="02070309020205020404" pitchFamily="49" charset="0"/>
              </a:rPr>
              <a:t>                       [--display-name]</a:t>
            </a:r>
          </a:p>
          <a:p>
            <a:pPr marL="0" indent="0">
              <a:buNone/>
            </a:pPr>
            <a:r>
              <a:rPr lang="en-US" dirty="0">
                <a:latin typeface="Courier New" panose="02070309020205020404" pitchFamily="49" charset="0"/>
                <a:cs typeface="Courier New" panose="02070309020205020404" pitchFamily="49" charset="0"/>
              </a:rPr>
              <a:t>                       [--file]</a:t>
            </a:r>
          </a:p>
          <a:p>
            <a:pPr marL="0" indent="0">
              <a:buNone/>
            </a:pPr>
            <a:r>
              <a:rPr lang="en-US" dirty="0">
                <a:latin typeface="Courier New" panose="02070309020205020404" pitchFamily="49" charset="0"/>
                <a:cs typeface="Courier New" panose="02070309020205020404" pitchFamily="49" charset="0"/>
              </a:rPr>
              <a:t>                       [--image-build-compute]</a:t>
            </a:r>
          </a:p>
          <a:p>
            <a:pPr marL="0" indent="0">
              <a:buNone/>
            </a:pPr>
            <a:r>
              <a:rPr lang="en-US" dirty="0">
                <a:latin typeface="Courier New" panose="02070309020205020404" pitchFamily="49" charset="0"/>
                <a:cs typeface="Courier New" panose="02070309020205020404" pitchFamily="49" charset="0"/>
              </a:rPr>
              <a:t>                       [--location]</a:t>
            </a:r>
          </a:p>
          <a:p>
            <a:pPr marL="0" indent="0">
              <a:buNone/>
            </a:pPr>
            <a:r>
              <a:rPr lang="en-US" dirty="0">
                <a:latin typeface="Courier New" panose="02070309020205020404" pitchFamily="49" charset="0"/>
                <a:cs typeface="Courier New" panose="02070309020205020404" pitchFamily="49" charset="0"/>
              </a:rPr>
              <a:t>                       [--managed-network]</a:t>
            </a:r>
          </a:p>
          <a:p>
            <a:pPr marL="0" indent="0">
              <a:buNone/>
            </a:pPr>
            <a:r>
              <a:rPr lang="en-US" dirty="0">
                <a:latin typeface="Courier New" panose="02070309020205020404" pitchFamily="49" charset="0"/>
                <a:cs typeface="Courier New" panose="02070309020205020404" pitchFamily="49" charset="0"/>
              </a:rPr>
              <a:t>                       [--name]</a:t>
            </a:r>
          </a:p>
          <a:p>
            <a:pPr marL="0" indent="0">
              <a:buNone/>
            </a:pPr>
            <a:r>
              <a:rPr lang="en-US" dirty="0">
                <a:latin typeface="Courier New" panose="02070309020205020404" pitchFamily="49" charset="0"/>
                <a:cs typeface="Courier New" panose="02070309020205020404" pitchFamily="49" charset="0"/>
              </a:rPr>
              <a:t>                       [--no-wait]</a:t>
            </a:r>
          </a:p>
          <a:p>
            <a:pPr marL="0" indent="0">
              <a:buNone/>
            </a:pPr>
            <a:r>
              <a:rPr lang="en-US" dirty="0">
                <a:latin typeface="Courier New" panose="02070309020205020404" pitchFamily="49" charset="0"/>
                <a:cs typeface="Courier New" panose="02070309020205020404" pitchFamily="49" charset="0"/>
              </a:rPr>
              <a:t>                       [--primary-user-assigned-identity]</a:t>
            </a:r>
          </a:p>
          <a:p>
            <a:pPr marL="0" indent="0">
              <a:buNone/>
            </a:pPr>
            <a:r>
              <a:rPr lang="en-US" dirty="0">
                <a:latin typeface="Courier New" panose="02070309020205020404" pitchFamily="49" charset="0"/>
                <a:cs typeface="Courier New" panose="02070309020205020404" pitchFamily="49" charset="0"/>
              </a:rPr>
              <a:t>                       [--public-network-access]</a:t>
            </a:r>
          </a:p>
          <a:p>
            <a:pPr marL="0" indent="0">
              <a:buNone/>
            </a:pPr>
            <a:r>
              <a:rPr lang="en-US" dirty="0">
                <a:latin typeface="Courier New" panose="02070309020205020404" pitchFamily="49" charset="0"/>
                <a:cs typeface="Courier New" panose="02070309020205020404" pitchFamily="49" charset="0"/>
              </a:rPr>
              <a:t>                       [--set]</a:t>
            </a:r>
          </a:p>
          <a:p>
            <a:pPr marL="0" indent="0">
              <a:buNone/>
            </a:pPr>
            <a:r>
              <a:rPr lang="en-US" dirty="0">
                <a:latin typeface="Courier New" panose="02070309020205020404" pitchFamily="49" charset="0"/>
                <a:cs typeface="Courier New" panose="02070309020205020404" pitchFamily="49" charset="0"/>
              </a:rPr>
              <a:t>                       [--tags]</a:t>
            </a:r>
          </a:p>
          <a:p>
            <a:pPr marL="0" indent="0">
              <a:buNone/>
            </a:pPr>
            <a:r>
              <a:rPr lang="en-US" dirty="0">
                <a:latin typeface="Courier New" panose="02070309020205020404" pitchFamily="49" charset="0"/>
                <a:cs typeface="Courier New" panose="02070309020205020404" pitchFamily="49" charset="0"/>
              </a:rPr>
              <a:t>                       [--update-dependent-resources]</a:t>
            </a:r>
          </a:p>
        </p:txBody>
      </p:sp>
    </p:spTree>
    <p:extLst>
      <p:ext uri="{BB962C8B-B14F-4D97-AF65-F5344CB8AC3E}">
        <p14:creationId xmlns:p14="http://schemas.microsoft.com/office/powerpoint/2010/main" val="2814889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3ABB-A05F-6EFB-ED98-63A809C755BA}"/>
              </a:ext>
            </a:extLst>
          </p:cNvPr>
          <p:cNvSpPr>
            <a:spLocks noGrp="1"/>
          </p:cNvSpPr>
          <p:nvPr>
            <p:ph type="title"/>
          </p:nvPr>
        </p:nvSpPr>
        <p:spPr/>
        <p:txBody>
          <a:bodyPr>
            <a:normAutofit fontScale="90000"/>
          </a:bodyPr>
          <a:lstStyle/>
          <a:p>
            <a:r>
              <a:rPr lang="en-US" dirty="0"/>
              <a:t>Creating compute with CLI</a:t>
            </a:r>
          </a:p>
        </p:txBody>
      </p:sp>
      <p:sp>
        <p:nvSpPr>
          <p:cNvPr id="3" name="Content Placeholder 2">
            <a:extLst>
              <a:ext uri="{FF2B5EF4-FFF2-40B4-BE49-F238E27FC236}">
                <a16:creationId xmlns:a16="http://schemas.microsoft.com/office/drawing/2014/main" id="{59B6C125-C427-C205-0616-3716EA34FB6F}"/>
              </a:ext>
            </a:extLst>
          </p:cNvPr>
          <p:cNvSpPr>
            <a:spLocks noGrp="1"/>
          </p:cNvSpPr>
          <p:nvPr>
            <p:ph sz="quarter" idx="14"/>
          </p:nvPr>
        </p:nvSpPr>
        <p:spPr>
          <a:xfrm>
            <a:off x="931863" y="1695450"/>
            <a:ext cx="10328275" cy="4559649"/>
          </a:xfrm>
        </p:spPr>
        <p:txBody>
          <a:bodyPr>
            <a:normAutofit lnSpcReduction="10000"/>
          </a:bodyPr>
          <a:lstStyle/>
          <a:p>
            <a:r>
              <a:rPr lang="en-US" dirty="0"/>
              <a:t>Create a compute cluster, </a:t>
            </a:r>
            <a:r>
              <a:rPr lang="en-US" i="1" dirty="0"/>
              <a:t>consider creating compute cluster for this lab.</a:t>
            </a:r>
          </a:p>
          <a:p>
            <a:r>
              <a:rPr lang="en-US" b="1" dirty="0" err="1">
                <a:latin typeface="Courier New" panose="02070309020205020404" pitchFamily="49" charset="0"/>
                <a:cs typeface="Courier New" panose="02070309020205020404" pitchFamily="49" charset="0"/>
              </a:rPr>
              <a:t>az</a:t>
            </a:r>
            <a:r>
              <a:rPr lang="en-US" b="1" dirty="0">
                <a:latin typeface="Courier New" panose="02070309020205020404" pitchFamily="49" charset="0"/>
                <a:cs typeface="Courier New" panose="02070309020205020404" pitchFamily="49" charset="0"/>
              </a:rPr>
              <a:t> ml compute create --name </a:t>
            </a:r>
            <a:r>
              <a:rPr lang="en-US" b="1" dirty="0" err="1">
                <a:latin typeface="Courier New" panose="02070309020205020404" pitchFamily="49" charset="0"/>
                <a:cs typeface="Courier New" panose="02070309020205020404" pitchFamily="49" charset="0"/>
              </a:rPr>
              <a:t>aml</a:t>
            </a:r>
            <a:r>
              <a:rPr lang="en-US" b="1" dirty="0">
                <a:latin typeface="Courier New" panose="02070309020205020404" pitchFamily="49" charset="0"/>
                <a:cs typeface="Courier New" panose="02070309020205020404" pitchFamily="49" charset="0"/>
              </a:rPr>
              <a:t>-compute --size STANDARD_DS11_V2 --max-instances 2 --type </a:t>
            </a:r>
            <a:r>
              <a:rPr lang="en-US" b="1" dirty="0" err="1">
                <a:latin typeface="Courier New" panose="02070309020205020404" pitchFamily="49" charset="0"/>
                <a:cs typeface="Courier New" panose="02070309020205020404" pitchFamily="49" charset="0"/>
              </a:rPr>
              <a:t>AmlCompute</a:t>
            </a:r>
            <a:r>
              <a:rPr lang="en-US" b="1" dirty="0">
                <a:latin typeface="Courier New" panose="02070309020205020404" pitchFamily="49" charset="0"/>
                <a:cs typeface="Courier New" panose="02070309020205020404" pitchFamily="49" charset="0"/>
              </a:rPr>
              <a:t> --workspace </a:t>
            </a:r>
            <a:r>
              <a:rPr lang="en-US" b="1" dirty="0" err="1">
                <a:latin typeface="Courier New" panose="02070309020205020404" pitchFamily="49" charset="0"/>
                <a:cs typeface="Courier New" panose="02070309020205020404" pitchFamily="49" charset="0"/>
              </a:rPr>
              <a:t>anshu-aml</a:t>
            </a:r>
            <a:r>
              <a:rPr lang="en-US" b="1" dirty="0">
                <a:latin typeface="Courier New" panose="02070309020205020404" pitchFamily="49" charset="0"/>
                <a:cs typeface="Courier New" panose="02070309020205020404" pitchFamily="49" charset="0"/>
              </a:rPr>
              <a:t> --resource-group </a:t>
            </a:r>
            <a:r>
              <a:rPr lang="en-US" b="1" dirty="0" err="1">
                <a:latin typeface="Courier New" panose="02070309020205020404" pitchFamily="49" charset="0"/>
                <a:cs typeface="Courier New" panose="02070309020205020404" pitchFamily="49" charset="0"/>
              </a:rPr>
              <a:t>scb</a:t>
            </a:r>
            <a:endParaRPr lang="en-US" b="1" dirty="0">
              <a:latin typeface="Courier New" panose="02070309020205020404" pitchFamily="49" charset="0"/>
              <a:cs typeface="Courier New" panose="02070309020205020404" pitchFamily="49" charset="0"/>
            </a:endParaRPr>
          </a:p>
          <a:p>
            <a:endParaRPr lang="en-US" dirty="0"/>
          </a:p>
          <a:p>
            <a:r>
              <a:rPr lang="en-US" dirty="0"/>
              <a:t>Create a compute instance </a:t>
            </a:r>
            <a:r>
              <a:rPr lang="en-US" dirty="0">
                <a:solidFill>
                  <a:schemeClr val="accent4"/>
                </a:solidFill>
              </a:rPr>
              <a:t>(do not create compute instance for this activity)</a:t>
            </a:r>
          </a:p>
          <a:p>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compute create --name "</a:t>
            </a:r>
            <a:r>
              <a:rPr lang="en-US" dirty="0" err="1">
                <a:latin typeface="Courier New" panose="02070309020205020404" pitchFamily="49" charset="0"/>
                <a:cs typeface="Courier New" panose="02070309020205020404" pitchFamily="49" charset="0"/>
              </a:rPr>
              <a:t>testdev-vm</a:t>
            </a:r>
            <a:r>
              <a:rPr lang="en-US" dirty="0">
                <a:latin typeface="Courier New" panose="02070309020205020404" pitchFamily="49" charset="0"/>
                <a:cs typeface="Courier New" panose="02070309020205020404" pitchFamily="49" charset="0"/>
              </a:rPr>
              <a:t>" --size STANDARD_DS11_V2 --type </a:t>
            </a:r>
            <a:r>
              <a:rPr lang="en-US" dirty="0" err="1">
                <a:latin typeface="Courier New" panose="02070309020205020404" pitchFamily="49" charset="0"/>
                <a:cs typeface="Courier New" panose="02070309020205020404" pitchFamily="49" charset="0"/>
              </a:rPr>
              <a:t>ComputeInstance</a:t>
            </a:r>
            <a:r>
              <a:rPr lang="en-US" dirty="0">
                <a:latin typeface="Courier New" panose="02070309020205020404" pitchFamily="49" charset="0"/>
                <a:cs typeface="Courier New" panose="02070309020205020404" pitchFamily="49" charset="0"/>
              </a:rPr>
              <a:t> workspace </a:t>
            </a:r>
            <a:r>
              <a:rPr lang="en-US" dirty="0" err="1">
                <a:latin typeface="Courier New" panose="02070309020205020404" pitchFamily="49" charset="0"/>
                <a:cs typeface="Courier New" panose="02070309020205020404" pitchFamily="49" charset="0"/>
              </a:rPr>
              <a:t>anshu-aml</a:t>
            </a:r>
            <a:r>
              <a:rPr lang="en-US" dirty="0">
                <a:latin typeface="Courier New" panose="02070309020205020404" pitchFamily="49" charset="0"/>
                <a:cs typeface="Courier New" panose="02070309020205020404" pitchFamily="49" charset="0"/>
              </a:rPr>
              <a:t> --resource-group </a:t>
            </a:r>
            <a:r>
              <a:rPr lang="en-US" dirty="0" err="1">
                <a:latin typeface="Courier New" panose="02070309020205020404" pitchFamily="49" charset="0"/>
                <a:cs typeface="Courier New" panose="02070309020205020404" pitchFamily="49" charset="0"/>
              </a:rPr>
              <a:t>scb</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1993770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9A0D-B836-0ADE-7436-C55125E6032F}"/>
              </a:ext>
            </a:extLst>
          </p:cNvPr>
          <p:cNvSpPr>
            <a:spLocks noGrp="1"/>
          </p:cNvSpPr>
          <p:nvPr>
            <p:ph type="title"/>
          </p:nvPr>
        </p:nvSpPr>
        <p:spPr/>
        <p:txBody>
          <a:bodyPr>
            <a:normAutofit fontScale="90000"/>
          </a:bodyPr>
          <a:lstStyle/>
          <a:p>
            <a:r>
              <a:rPr lang="en-US" dirty="0"/>
              <a:t>Creating environment (optional)</a:t>
            </a:r>
          </a:p>
        </p:txBody>
      </p:sp>
      <p:sp>
        <p:nvSpPr>
          <p:cNvPr id="3" name="Content Placeholder 2">
            <a:extLst>
              <a:ext uri="{FF2B5EF4-FFF2-40B4-BE49-F238E27FC236}">
                <a16:creationId xmlns:a16="http://schemas.microsoft.com/office/drawing/2014/main" id="{0D114468-4168-5B16-A1E4-BDE931F91B8F}"/>
              </a:ext>
            </a:extLst>
          </p:cNvPr>
          <p:cNvSpPr>
            <a:spLocks noGrp="1"/>
          </p:cNvSpPr>
          <p:nvPr>
            <p:ph sz="quarter" idx="14"/>
          </p:nvPr>
        </p:nvSpPr>
        <p:spPr/>
        <p:txBody>
          <a:bodyPr/>
          <a:lstStyle/>
          <a:p>
            <a:r>
              <a:rPr lang="en-US" dirty="0"/>
              <a:t>Not needed for this lab</a:t>
            </a:r>
            <a:br>
              <a:rPr lang="en-US" dirty="0"/>
            </a:br>
            <a:r>
              <a:rPr lang="en-US" dirty="0" err="1"/>
              <a:t>az</a:t>
            </a:r>
            <a:r>
              <a:rPr lang="en-US" dirty="0"/>
              <a:t> ml environment create --file </a:t>
            </a:r>
            <a:r>
              <a:rPr lang="en-US" dirty="0" err="1"/>
              <a:t>my_env.yml</a:t>
            </a:r>
            <a:r>
              <a:rPr lang="en-US" dirty="0"/>
              <a:t> --resource-group my-resource-group --workspace-name my-workspace</a:t>
            </a:r>
          </a:p>
          <a:p>
            <a:endParaRPr lang="en-US" dirty="0"/>
          </a:p>
          <a:p>
            <a:r>
              <a:rPr lang="en-US" dirty="0"/>
              <a:t>Options: </a:t>
            </a:r>
            <a:r>
              <a:rPr lang="en-US" dirty="0">
                <a:hlinkClick r:id="rId2"/>
              </a:rPr>
              <a:t>https://learn.microsoft.com/en-us/cli/azure/ml/environment?view=azure-cli-latest#az-ml-environment-create</a:t>
            </a:r>
            <a:r>
              <a:rPr lang="en-US" dirty="0"/>
              <a:t> </a:t>
            </a:r>
          </a:p>
        </p:txBody>
      </p:sp>
    </p:spTree>
    <p:extLst>
      <p:ext uri="{BB962C8B-B14F-4D97-AF65-F5344CB8AC3E}">
        <p14:creationId xmlns:p14="http://schemas.microsoft.com/office/powerpoint/2010/main" val="963396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115E-4E39-453E-9302-1FCC1C5B440D}"/>
              </a:ext>
            </a:extLst>
          </p:cNvPr>
          <p:cNvSpPr>
            <a:spLocks noGrp="1"/>
          </p:cNvSpPr>
          <p:nvPr>
            <p:ph type="title"/>
          </p:nvPr>
        </p:nvSpPr>
        <p:spPr/>
        <p:txBody>
          <a:bodyPr>
            <a:normAutofit fontScale="90000"/>
          </a:bodyPr>
          <a:lstStyle/>
          <a:p>
            <a:r>
              <a:rPr lang="en-US" dirty="0"/>
              <a:t>Create data asset</a:t>
            </a:r>
          </a:p>
        </p:txBody>
      </p:sp>
      <p:sp>
        <p:nvSpPr>
          <p:cNvPr id="3" name="Content Placeholder 2">
            <a:extLst>
              <a:ext uri="{FF2B5EF4-FFF2-40B4-BE49-F238E27FC236}">
                <a16:creationId xmlns:a16="http://schemas.microsoft.com/office/drawing/2014/main" id="{F9C72FD1-9CCC-DF00-3617-170757B27460}"/>
              </a:ext>
            </a:extLst>
          </p:cNvPr>
          <p:cNvSpPr>
            <a:spLocks noGrp="1"/>
          </p:cNvSpPr>
          <p:nvPr>
            <p:ph sz="quarter" idx="14"/>
          </p:nvPr>
        </p:nvSpPr>
        <p:spPr/>
        <p:txBody>
          <a:bodyPr/>
          <a:lstStyle/>
          <a:p>
            <a:pPr algn="l">
              <a:buFont typeface="Arial" panose="020B0604020202020204" pitchFamily="34" charset="0"/>
              <a:buChar char="•"/>
            </a:pPr>
            <a:r>
              <a:rPr lang="en-US" b="0" i="0" dirty="0">
                <a:solidFill>
                  <a:srgbClr val="222222"/>
                </a:solidFill>
                <a:effectLst/>
                <a:latin typeface="segoe-ui_normal"/>
              </a:rPr>
              <a:t>Use the CLI (v2) to create a registered data asset with the following configuration:</a:t>
            </a:r>
          </a:p>
          <a:p>
            <a:pPr marL="742950" lvl="1" indent="-285750" algn="l">
              <a:buFont typeface="Arial" panose="020B0604020202020204" pitchFamily="34" charset="0"/>
              <a:buChar char="•"/>
            </a:pPr>
            <a:r>
              <a:rPr lang="en-US" b="1" i="0" dirty="0">
                <a:solidFill>
                  <a:srgbClr val="222222"/>
                </a:solidFill>
                <a:effectLst/>
                <a:latin typeface="segoe-ui_normal"/>
              </a:rPr>
              <a:t>Name</a:t>
            </a:r>
            <a:r>
              <a:rPr lang="en-US" b="0" i="0" dirty="0">
                <a:solidFill>
                  <a:srgbClr val="222222"/>
                </a:solidFill>
                <a:effectLst/>
                <a:latin typeface="segoe-ui_normal"/>
              </a:rPr>
              <a:t>: </a:t>
            </a:r>
            <a:r>
              <a:rPr lang="en-US" b="0" i="1" dirty="0">
                <a:solidFill>
                  <a:srgbClr val="222222"/>
                </a:solidFill>
                <a:effectLst/>
                <a:latin typeface="segoe-ui_normal"/>
              </a:rPr>
              <a:t>diabetes-dev-folder</a:t>
            </a:r>
            <a:endParaRPr lang="en-US" b="0" i="0" dirty="0">
              <a:solidFill>
                <a:srgbClr val="222222"/>
              </a:solidFill>
              <a:effectLst/>
              <a:latin typeface="segoe-ui_normal"/>
            </a:endParaRPr>
          </a:p>
          <a:p>
            <a:pPr marL="742950" lvl="1" indent="-285750" algn="l">
              <a:buFont typeface="Arial" panose="020B0604020202020204" pitchFamily="34" charset="0"/>
              <a:buChar char="•"/>
            </a:pPr>
            <a:r>
              <a:rPr lang="en-US" b="1" i="0" dirty="0">
                <a:solidFill>
                  <a:srgbClr val="222222"/>
                </a:solidFill>
                <a:effectLst/>
                <a:latin typeface="segoe-ui_normal"/>
              </a:rPr>
              <a:t>Path</a:t>
            </a:r>
            <a:r>
              <a:rPr lang="en-US" b="0" i="0" dirty="0">
                <a:solidFill>
                  <a:srgbClr val="222222"/>
                </a:solidFill>
                <a:effectLst/>
                <a:latin typeface="segoe-ui_normal"/>
              </a:rPr>
              <a:t>: The </a:t>
            </a:r>
            <a:r>
              <a:rPr lang="en-US" b="1" i="0" dirty="0">
                <a:solidFill>
                  <a:srgbClr val="222222"/>
                </a:solidFill>
                <a:effectLst/>
                <a:latin typeface="segoe-ui_normal"/>
              </a:rPr>
              <a:t>data</a:t>
            </a:r>
            <a:r>
              <a:rPr lang="en-US" b="0" i="0" dirty="0">
                <a:solidFill>
                  <a:srgbClr val="222222"/>
                </a:solidFill>
                <a:effectLst/>
                <a:latin typeface="segoe-ui_normal"/>
              </a:rPr>
              <a:t> folder in the </a:t>
            </a:r>
            <a:r>
              <a:rPr lang="en-US" b="1" i="0" dirty="0">
                <a:solidFill>
                  <a:srgbClr val="222222"/>
                </a:solidFill>
                <a:effectLst/>
                <a:latin typeface="segoe-ui_normal"/>
              </a:rPr>
              <a:t>experimentation</a:t>
            </a:r>
            <a:r>
              <a:rPr lang="en-US" b="0" i="0" dirty="0">
                <a:solidFill>
                  <a:srgbClr val="222222"/>
                </a:solidFill>
                <a:effectLst/>
                <a:latin typeface="segoe-ui_normal"/>
              </a:rPr>
              <a:t> folder which contains the CSV file to train the model. The path should point to the folder, not to the specific file.</a:t>
            </a:r>
          </a:p>
          <a:p>
            <a:endParaRPr lang="en-US" dirty="0"/>
          </a:p>
          <a:p>
            <a:pPr marL="0" indent="0">
              <a:buNone/>
            </a:pPr>
            <a:r>
              <a:rPr lang="en-US" b="1" dirty="0" err="1">
                <a:latin typeface="Courier New" panose="02070309020205020404" pitchFamily="49" charset="0"/>
                <a:cs typeface="Courier New" panose="02070309020205020404" pitchFamily="49" charset="0"/>
              </a:rPr>
              <a:t>az</a:t>
            </a:r>
            <a:r>
              <a:rPr lang="en-US" b="1" dirty="0">
                <a:latin typeface="Courier New" panose="02070309020205020404" pitchFamily="49" charset="0"/>
                <a:cs typeface="Courier New" panose="02070309020205020404" pitchFamily="49" charset="0"/>
              </a:rPr>
              <a:t> ml data create --name diabetes-dev-folder --version 1 --path "D:\Repos\devb\SCBmlops\experimentation\data" --resource-group </a:t>
            </a:r>
            <a:r>
              <a:rPr lang="en-US" b="1" dirty="0" err="1">
                <a:latin typeface="Courier New" panose="02070309020205020404" pitchFamily="49" charset="0"/>
                <a:cs typeface="Courier New" panose="02070309020205020404" pitchFamily="49" charset="0"/>
              </a:rPr>
              <a:t>scb</a:t>
            </a:r>
            <a:r>
              <a:rPr lang="en-US" b="1" dirty="0">
                <a:latin typeface="Courier New" panose="02070309020205020404" pitchFamily="49" charset="0"/>
                <a:cs typeface="Courier New" panose="02070309020205020404" pitchFamily="49" charset="0"/>
              </a:rPr>
              <a:t> --workspace-name </a:t>
            </a:r>
            <a:r>
              <a:rPr lang="en-US" b="1" dirty="0" err="1">
                <a:latin typeface="Courier New" panose="02070309020205020404" pitchFamily="49" charset="0"/>
                <a:cs typeface="Courier New" panose="02070309020205020404" pitchFamily="49" charset="0"/>
              </a:rPr>
              <a:t>anshu-aml</a:t>
            </a:r>
            <a:endParaRPr lang="en-US" b="1"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788278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115E-4E39-453E-9302-1FCC1C5B440D}"/>
              </a:ext>
            </a:extLst>
          </p:cNvPr>
          <p:cNvSpPr>
            <a:spLocks noGrp="1"/>
          </p:cNvSpPr>
          <p:nvPr>
            <p:ph type="title"/>
          </p:nvPr>
        </p:nvSpPr>
        <p:spPr/>
        <p:txBody>
          <a:bodyPr>
            <a:normAutofit fontScale="90000"/>
          </a:bodyPr>
          <a:lstStyle/>
          <a:p>
            <a:r>
              <a:rPr lang="en-US" dirty="0"/>
              <a:t>Create data asset</a:t>
            </a:r>
          </a:p>
        </p:txBody>
      </p:sp>
      <p:sp>
        <p:nvSpPr>
          <p:cNvPr id="3" name="Content Placeholder 2">
            <a:extLst>
              <a:ext uri="{FF2B5EF4-FFF2-40B4-BE49-F238E27FC236}">
                <a16:creationId xmlns:a16="http://schemas.microsoft.com/office/drawing/2014/main" id="{F9C72FD1-9CCC-DF00-3617-170757B27460}"/>
              </a:ext>
            </a:extLst>
          </p:cNvPr>
          <p:cNvSpPr>
            <a:spLocks noGrp="1"/>
          </p:cNvSpPr>
          <p:nvPr>
            <p:ph sz="quarter" idx="14"/>
          </p:nvPr>
        </p:nvSpPr>
        <p:spPr/>
        <p:txBody>
          <a:bodyPr/>
          <a:lstStyle/>
          <a:p>
            <a:r>
              <a:rPr lang="en-US" dirty="0" err="1"/>
              <a:t>az</a:t>
            </a:r>
            <a:r>
              <a:rPr lang="en-US" dirty="0"/>
              <a:t> ml data create --name my-data --version 1 --path ./my-data.csv --resource-group my-resource-group --workspace-name my-workspace</a:t>
            </a:r>
          </a:p>
          <a:p>
            <a:endParaRPr lang="en-US" dirty="0"/>
          </a:p>
          <a:p>
            <a:endParaRPr lang="en-US" dirty="0"/>
          </a:p>
        </p:txBody>
      </p:sp>
      <p:sp>
        <p:nvSpPr>
          <p:cNvPr id="5" name="TextBox 4">
            <a:extLst>
              <a:ext uri="{FF2B5EF4-FFF2-40B4-BE49-F238E27FC236}">
                <a16:creationId xmlns:a16="http://schemas.microsoft.com/office/drawing/2014/main" id="{04719C0A-29FF-FA82-0467-EB6F7EA4FD7F}"/>
              </a:ext>
            </a:extLst>
          </p:cNvPr>
          <p:cNvSpPr txBox="1"/>
          <p:nvPr/>
        </p:nvSpPr>
        <p:spPr>
          <a:xfrm>
            <a:off x="3347358" y="2683354"/>
            <a:ext cx="6097554" cy="3693319"/>
          </a:xfrm>
          <a:prstGeom prst="rect">
            <a:avLst/>
          </a:prstGeom>
          <a:noFill/>
        </p:spPr>
        <p:txBody>
          <a:bodyPr wrap="square">
            <a:spAutoFit/>
          </a:bodyPr>
          <a:lstStyle/>
          <a:p>
            <a:r>
              <a:rPr lang="en-US" dirty="0" err="1"/>
              <a:t>az</a:t>
            </a:r>
            <a:r>
              <a:rPr lang="en-US" dirty="0"/>
              <a:t> ml data create [--datastore]</a:t>
            </a:r>
          </a:p>
          <a:p>
            <a:r>
              <a:rPr lang="en-US" dirty="0"/>
              <a:t>                  [--description]</a:t>
            </a:r>
          </a:p>
          <a:p>
            <a:r>
              <a:rPr lang="en-US" dirty="0"/>
              <a:t>                  [--file]</a:t>
            </a:r>
          </a:p>
          <a:p>
            <a:r>
              <a:rPr lang="en-US" dirty="0"/>
              <a:t>                  [--name]</a:t>
            </a:r>
          </a:p>
          <a:p>
            <a:r>
              <a:rPr lang="en-US" dirty="0"/>
              <a:t>                  [--no-wait]</a:t>
            </a:r>
          </a:p>
          <a:p>
            <a:r>
              <a:rPr lang="en-US" dirty="0"/>
              <a:t>                  [--path]</a:t>
            </a:r>
          </a:p>
          <a:p>
            <a:r>
              <a:rPr lang="en-US" dirty="0"/>
              <a:t>                  [--registry-name]</a:t>
            </a:r>
          </a:p>
          <a:p>
            <a:r>
              <a:rPr lang="en-US" dirty="0"/>
              <a:t>                  [--resource-group]</a:t>
            </a:r>
          </a:p>
          <a:p>
            <a:r>
              <a:rPr lang="en-US" dirty="0"/>
              <a:t>                  [--set]</a:t>
            </a:r>
          </a:p>
          <a:p>
            <a:r>
              <a:rPr lang="en-US" dirty="0"/>
              <a:t>                  [--skip-validation]</a:t>
            </a:r>
          </a:p>
          <a:p>
            <a:r>
              <a:rPr lang="en-US" dirty="0"/>
              <a:t>                  [--type {</a:t>
            </a:r>
            <a:r>
              <a:rPr lang="en-US" dirty="0" err="1"/>
              <a:t>mltable</a:t>
            </a:r>
            <a:r>
              <a:rPr lang="en-US" dirty="0"/>
              <a:t>, </a:t>
            </a:r>
            <a:r>
              <a:rPr lang="en-US" dirty="0" err="1"/>
              <a:t>uri_file</a:t>
            </a:r>
            <a:r>
              <a:rPr lang="en-US" dirty="0"/>
              <a:t>, </a:t>
            </a:r>
            <a:r>
              <a:rPr lang="en-US" dirty="0" err="1"/>
              <a:t>uri_folder</a:t>
            </a:r>
            <a:r>
              <a:rPr lang="en-US" dirty="0"/>
              <a:t>}]</a:t>
            </a:r>
          </a:p>
          <a:p>
            <a:r>
              <a:rPr lang="en-US" dirty="0"/>
              <a:t>                  [--version]</a:t>
            </a:r>
          </a:p>
          <a:p>
            <a:r>
              <a:rPr lang="en-US" dirty="0"/>
              <a:t>                  [--workspace-name]</a:t>
            </a:r>
          </a:p>
        </p:txBody>
      </p:sp>
    </p:spTree>
    <p:extLst>
      <p:ext uri="{BB962C8B-B14F-4D97-AF65-F5344CB8AC3E}">
        <p14:creationId xmlns:p14="http://schemas.microsoft.com/office/powerpoint/2010/main" val="1675999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AFE3FCBA-E861-AE98-376F-B830BEFA63A7}"/>
              </a:ext>
            </a:extLst>
          </p:cNvPr>
          <p:cNvPicPr>
            <a:picLocks noGrp="1" noChangeAspect="1"/>
          </p:cNvPicPr>
          <p:nvPr>
            <p:ph sz="quarter" idx="14"/>
          </p:nvPr>
        </p:nvPicPr>
        <p:blipFill>
          <a:blip r:embed="rId2"/>
          <a:stretch>
            <a:fillRect/>
          </a:stretch>
        </p:blipFill>
        <p:spPr>
          <a:xfrm>
            <a:off x="872689" y="2239889"/>
            <a:ext cx="7743617" cy="4314825"/>
          </a:xfrm>
        </p:spPr>
      </p:pic>
      <p:sp>
        <p:nvSpPr>
          <p:cNvPr id="2" name="Title 1">
            <a:extLst>
              <a:ext uri="{FF2B5EF4-FFF2-40B4-BE49-F238E27FC236}">
                <a16:creationId xmlns:a16="http://schemas.microsoft.com/office/drawing/2014/main" id="{10CA9D84-102C-7E0C-B67A-3C44C4CED86D}"/>
              </a:ext>
            </a:extLst>
          </p:cNvPr>
          <p:cNvSpPr>
            <a:spLocks noGrp="1"/>
          </p:cNvSpPr>
          <p:nvPr>
            <p:ph type="title"/>
          </p:nvPr>
        </p:nvSpPr>
        <p:spPr/>
        <p:txBody>
          <a:bodyPr>
            <a:normAutofit fontScale="90000"/>
          </a:bodyPr>
          <a:lstStyle/>
          <a:p>
            <a:r>
              <a:rPr lang="en-US" dirty="0"/>
              <a:t>Get dataset URI</a:t>
            </a:r>
          </a:p>
        </p:txBody>
      </p:sp>
      <p:sp>
        <p:nvSpPr>
          <p:cNvPr id="8" name="TextBox 7">
            <a:extLst>
              <a:ext uri="{FF2B5EF4-FFF2-40B4-BE49-F238E27FC236}">
                <a16:creationId xmlns:a16="http://schemas.microsoft.com/office/drawing/2014/main" id="{0ABCB8F5-3008-A1B7-09D6-A5C784379CEF}"/>
              </a:ext>
            </a:extLst>
          </p:cNvPr>
          <p:cNvSpPr txBox="1"/>
          <p:nvPr/>
        </p:nvSpPr>
        <p:spPr>
          <a:xfrm>
            <a:off x="801233" y="1316559"/>
            <a:ext cx="10884999" cy="923330"/>
          </a:xfrm>
          <a:prstGeom prst="rect">
            <a:avLst/>
          </a:prstGeom>
          <a:noFill/>
        </p:spPr>
        <p:txBody>
          <a:bodyPr wrap="square">
            <a:spAutoFit/>
          </a:bodyPr>
          <a:lstStyle/>
          <a:p>
            <a:r>
              <a:rPr lang="en-US" dirty="0"/>
              <a:t>Complete the </a:t>
            </a:r>
            <a:r>
              <a:rPr lang="en-US" dirty="0" err="1"/>
              <a:t>job.yml</a:t>
            </a:r>
            <a:r>
              <a:rPr lang="en-US" dirty="0"/>
              <a:t> file to define the Azure Machine Learning job to run the train.py script, with the registered data asset as input. </a:t>
            </a:r>
            <a:r>
              <a:rPr lang="en-US" b="1" dirty="0"/>
              <a:t>“Replace the Dataset URI in path option for training data”</a:t>
            </a:r>
          </a:p>
          <a:p>
            <a:r>
              <a:rPr lang="en-US" dirty="0"/>
              <a:t>Use the CLI (v2) to run the job.</a:t>
            </a:r>
            <a:endParaRPr lang="en-IN" dirty="0"/>
          </a:p>
        </p:txBody>
      </p:sp>
      <p:sp>
        <p:nvSpPr>
          <p:cNvPr id="10" name="TextBox 9">
            <a:extLst>
              <a:ext uri="{FF2B5EF4-FFF2-40B4-BE49-F238E27FC236}">
                <a16:creationId xmlns:a16="http://schemas.microsoft.com/office/drawing/2014/main" id="{AC65CD7D-2948-A473-F3CF-FCD70805ACC2}"/>
              </a:ext>
            </a:extLst>
          </p:cNvPr>
          <p:cNvSpPr txBox="1"/>
          <p:nvPr/>
        </p:nvSpPr>
        <p:spPr>
          <a:xfrm>
            <a:off x="4852097" y="2521524"/>
            <a:ext cx="6929593" cy="1200329"/>
          </a:xfrm>
          <a:prstGeom prst="rect">
            <a:avLst/>
          </a:prstGeom>
          <a:noFill/>
        </p:spPr>
        <p:txBody>
          <a:bodyPr wrap="square">
            <a:spAutoFit/>
          </a:bodyPr>
          <a:lstStyle/>
          <a:p>
            <a:r>
              <a:rPr lang="en-IN" b="0" i="0" dirty="0">
                <a:solidFill>
                  <a:srgbClr val="000000"/>
                </a:solidFill>
                <a:effectLst/>
                <a:latin typeface="Times New Roman" panose="02020603050405020304" pitchFamily="18" charset="0"/>
              </a:rPr>
              <a:t>azureml://subscriptions/84a5808b-5549-459a-98f2-f102e84fa1bb/resourcegroups/scb/workspaces/anshu-aml/datastores/workspaceblobstore/paths/LocalUpload/a5b05a17f213e8e12e54948a8e3d1dfa/data/</a:t>
            </a:r>
            <a:endParaRPr lang="en-IN" dirty="0"/>
          </a:p>
        </p:txBody>
      </p:sp>
    </p:spTree>
    <p:extLst>
      <p:ext uri="{BB962C8B-B14F-4D97-AF65-F5344CB8AC3E}">
        <p14:creationId xmlns:p14="http://schemas.microsoft.com/office/powerpoint/2010/main" val="902599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9D84-102C-7E0C-B67A-3C44C4CED86D}"/>
              </a:ext>
            </a:extLst>
          </p:cNvPr>
          <p:cNvSpPr>
            <a:spLocks noGrp="1"/>
          </p:cNvSpPr>
          <p:nvPr>
            <p:ph type="title"/>
          </p:nvPr>
        </p:nvSpPr>
        <p:spPr/>
        <p:txBody>
          <a:bodyPr>
            <a:normAutofit fontScale="90000"/>
          </a:bodyPr>
          <a:lstStyle/>
          <a:p>
            <a:r>
              <a:rPr lang="en-US" dirty="0"/>
              <a:t>Running a job</a:t>
            </a:r>
          </a:p>
        </p:txBody>
      </p:sp>
      <p:sp>
        <p:nvSpPr>
          <p:cNvPr id="3" name="Content Placeholder 2">
            <a:extLst>
              <a:ext uri="{FF2B5EF4-FFF2-40B4-BE49-F238E27FC236}">
                <a16:creationId xmlns:a16="http://schemas.microsoft.com/office/drawing/2014/main" id="{A40FCF43-0872-F935-11C6-16FA0184CB49}"/>
              </a:ext>
            </a:extLst>
          </p:cNvPr>
          <p:cNvSpPr>
            <a:spLocks noGrp="1"/>
          </p:cNvSpPr>
          <p:nvPr>
            <p:ph sz="quarter" idx="14"/>
          </p:nvPr>
        </p:nvSpPr>
        <p:spPr>
          <a:xfrm>
            <a:off x="801234" y="2273230"/>
            <a:ext cx="11121135" cy="3795974"/>
          </a:xfrm>
        </p:spPr>
        <p:txBody>
          <a:bodyPr>
            <a:normAutofit fontScale="92500" lnSpcReduction="10000"/>
          </a:bodyPr>
          <a:lstStyle/>
          <a:p>
            <a:pPr marL="180000" indent="0">
              <a:spcBef>
                <a:spcPts val="600"/>
              </a:spcBef>
              <a:buNone/>
            </a:pPr>
            <a:r>
              <a:rPr lang="en-IN" sz="1100" b="0" dirty="0">
                <a:solidFill>
                  <a:srgbClr val="569CD6"/>
                </a:solidFill>
                <a:effectLst/>
                <a:latin typeface="Consolas" panose="020B0609020204030204" pitchFamily="49" charset="0"/>
              </a:rPr>
              <a:t>$schema</a:t>
            </a:r>
            <a:r>
              <a:rPr lang="en-IN" sz="1100" b="0" dirty="0">
                <a:solidFill>
                  <a:srgbClr val="CCCCCC"/>
                </a:solidFill>
                <a:effectLst/>
                <a:latin typeface="Consolas" panose="020B0609020204030204" pitchFamily="49" charset="0"/>
              </a:rPr>
              <a:t>: </a:t>
            </a:r>
            <a:r>
              <a:rPr lang="en-IN" sz="1100" b="0" dirty="0">
                <a:solidFill>
                  <a:srgbClr val="CE9178"/>
                </a:solidFill>
                <a:effectLst/>
                <a:latin typeface="Consolas" panose="020B0609020204030204" pitchFamily="49" charset="0"/>
              </a:rPr>
              <a:t>https://azuremlschemas.azureedge.net/latest/commandJob.schema.json</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569CD6"/>
                </a:solidFill>
                <a:effectLst/>
                <a:latin typeface="Consolas" panose="020B0609020204030204" pitchFamily="49" charset="0"/>
              </a:rPr>
              <a:t>code</a:t>
            </a:r>
            <a:r>
              <a:rPr lang="en-IN" sz="1100" b="0" dirty="0">
                <a:solidFill>
                  <a:srgbClr val="CCCCCC"/>
                </a:solidFill>
                <a:effectLst/>
                <a:latin typeface="Consolas" panose="020B0609020204030204" pitchFamily="49" charset="0"/>
              </a:rPr>
              <a:t>: </a:t>
            </a:r>
            <a:r>
              <a:rPr lang="en-IN" sz="1100" b="0" dirty="0">
                <a:solidFill>
                  <a:srgbClr val="CE9178"/>
                </a:solidFill>
                <a:effectLst/>
                <a:latin typeface="Consolas" panose="020B0609020204030204" pitchFamily="49" charset="0"/>
              </a:rPr>
              <a:t>model</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569CD6"/>
                </a:solidFill>
                <a:effectLst/>
                <a:latin typeface="Consolas" panose="020B0609020204030204" pitchFamily="49" charset="0"/>
              </a:rPr>
              <a:t>command</a:t>
            </a:r>
            <a:r>
              <a:rPr lang="en-IN" sz="1100" b="0" dirty="0">
                <a:solidFill>
                  <a:srgbClr val="CCCCCC"/>
                </a:solidFill>
                <a:effectLst/>
                <a:latin typeface="Consolas" panose="020B0609020204030204" pitchFamily="49" charset="0"/>
              </a:rPr>
              <a:t>: </a:t>
            </a:r>
            <a:r>
              <a:rPr lang="en-IN" sz="1100" b="0" dirty="0">
                <a:solidFill>
                  <a:srgbClr val="C586C0"/>
                </a:solidFill>
                <a:effectLst/>
                <a:latin typeface="Consolas" panose="020B0609020204030204" pitchFamily="49" charset="0"/>
              </a:rPr>
              <a:t>&gt;</a:t>
            </a:r>
            <a:r>
              <a:rPr lang="en-IN" sz="1100" b="0" dirty="0">
                <a:solidFill>
                  <a:srgbClr val="569CD6"/>
                </a:solidFill>
                <a:effectLst/>
                <a:latin typeface="Consolas" panose="020B0609020204030204" pitchFamily="49" charset="0"/>
              </a:rPr>
              <a:t>-</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CE9178"/>
                </a:solidFill>
                <a:effectLst/>
                <a:latin typeface="Consolas" panose="020B0609020204030204" pitchFamily="49" charset="0"/>
              </a:rPr>
              <a:t>  python train.py</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CE9178"/>
                </a:solidFill>
                <a:effectLst/>
                <a:latin typeface="Consolas" panose="020B0609020204030204" pitchFamily="49" charset="0"/>
              </a:rPr>
              <a:t>  --</a:t>
            </a:r>
            <a:r>
              <a:rPr lang="en-IN" sz="1100" b="0" dirty="0" err="1">
                <a:solidFill>
                  <a:srgbClr val="CE9178"/>
                </a:solidFill>
                <a:effectLst/>
                <a:latin typeface="Consolas" panose="020B0609020204030204" pitchFamily="49" charset="0"/>
              </a:rPr>
              <a:t>training_data</a:t>
            </a:r>
            <a:r>
              <a:rPr lang="en-IN" sz="1100" b="0" dirty="0">
                <a:solidFill>
                  <a:srgbClr val="CE9178"/>
                </a:solidFill>
                <a:effectLst/>
                <a:latin typeface="Consolas" panose="020B0609020204030204" pitchFamily="49" charset="0"/>
              </a:rPr>
              <a:t> ${{</a:t>
            </a:r>
            <a:r>
              <a:rPr lang="en-IN" sz="1100" b="0" dirty="0" err="1">
                <a:solidFill>
                  <a:srgbClr val="CE9178"/>
                </a:solidFill>
                <a:effectLst/>
                <a:latin typeface="Consolas" panose="020B0609020204030204" pitchFamily="49" charset="0"/>
              </a:rPr>
              <a:t>inputs.training_data</a:t>
            </a:r>
            <a:r>
              <a:rPr lang="en-IN" sz="1100" b="0" dirty="0">
                <a:solidFill>
                  <a:srgbClr val="CE9178"/>
                </a:solidFill>
                <a:effectLst/>
                <a:latin typeface="Consolas" panose="020B0609020204030204" pitchFamily="49" charset="0"/>
              </a:rPr>
              <a:t>}}</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CE9178"/>
                </a:solidFill>
                <a:effectLst/>
                <a:latin typeface="Consolas" panose="020B0609020204030204" pitchFamily="49" charset="0"/>
              </a:rPr>
              <a:t>  --</a:t>
            </a:r>
            <a:r>
              <a:rPr lang="en-IN" sz="1100" b="0" dirty="0" err="1">
                <a:solidFill>
                  <a:srgbClr val="CE9178"/>
                </a:solidFill>
                <a:effectLst/>
                <a:latin typeface="Consolas" panose="020B0609020204030204" pitchFamily="49" charset="0"/>
              </a:rPr>
              <a:t>reg_rate</a:t>
            </a:r>
            <a:r>
              <a:rPr lang="en-IN" sz="1100" b="0" dirty="0">
                <a:solidFill>
                  <a:srgbClr val="CE9178"/>
                </a:solidFill>
                <a:effectLst/>
                <a:latin typeface="Consolas" panose="020B0609020204030204" pitchFamily="49" charset="0"/>
              </a:rPr>
              <a:t> ${{</a:t>
            </a:r>
            <a:r>
              <a:rPr lang="en-IN" sz="1100" b="0" dirty="0" err="1">
                <a:solidFill>
                  <a:srgbClr val="CE9178"/>
                </a:solidFill>
                <a:effectLst/>
                <a:latin typeface="Consolas" panose="020B0609020204030204" pitchFamily="49" charset="0"/>
              </a:rPr>
              <a:t>inputs.reg_rate</a:t>
            </a:r>
            <a:r>
              <a:rPr lang="en-IN" sz="1100" b="0" dirty="0">
                <a:solidFill>
                  <a:srgbClr val="CE9178"/>
                </a:solidFill>
                <a:effectLst/>
                <a:latin typeface="Consolas" panose="020B0609020204030204" pitchFamily="49" charset="0"/>
              </a:rPr>
              <a:t>}}</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569CD6"/>
                </a:solidFill>
                <a:effectLst/>
                <a:latin typeface="Consolas" panose="020B0609020204030204" pitchFamily="49" charset="0"/>
              </a:rPr>
              <a:t>inputs</a:t>
            </a:r>
            <a:r>
              <a:rPr lang="en-IN" sz="1100" b="0" dirty="0">
                <a:solidFill>
                  <a:srgbClr val="CCCCCC"/>
                </a:solidFill>
                <a:effectLst/>
                <a:latin typeface="Consolas" panose="020B0609020204030204" pitchFamily="49" charset="0"/>
              </a:rPr>
              <a:t>:</a:t>
            </a:r>
          </a:p>
          <a:p>
            <a:pPr marL="180000" indent="0">
              <a:spcBef>
                <a:spcPts val="600"/>
              </a:spcBef>
              <a:buNone/>
            </a:pPr>
            <a:r>
              <a:rPr lang="en-IN" sz="1100" b="0" dirty="0">
                <a:solidFill>
                  <a:srgbClr val="CCCCCC"/>
                </a:solidFill>
                <a:effectLst/>
                <a:latin typeface="Consolas" panose="020B0609020204030204" pitchFamily="49" charset="0"/>
              </a:rPr>
              <a:t>  </a:t>
            </a:r>
            <a:r>
              <a:rPr lang="en-IN" sz="1100" b="0" dirty="0" err="1">
                <a:solidFill>
                  <a:srgbClr val="569CD6"/>
                </a:solidFill>
                <a:effectLst/>
                <a:latin typeface="Consolas" panose="020B0609020204030204" pitchFamily="49" charset="0"/>
              </a:rPr>
              <a:t>training_data</a:t>
            </a:r>
            <a:r>
              <a:rPr lang="en-IN" sz="1100" b="0" dirty="0">
                <a:solidFill>
                  <a:srgbClr val="CCCCCC"/>
                </a:solidFill>
                <a:effectLst/>
                <a:latin typeface="Consolas" panose="020B0609020204030204" pitchFamily="49" charset="0"/>
              </a:rPr>
              <a:t>: </a:t>
            </a:r>
          </a:p>
          <a:p>
            <a:pPr marL="180000" indent="0">
              <a:spcBef>
                <a:spcPts val="600"/>
              </a:spcBef>
              <a:buNone/>
            </a:pPr>
            <a:r>
              <a:rPr lang="en-IN" sz="1100" b="0" dirty="0">
                <a:solidFill>
                  <a:srgbClr val="CCCCCC"/>
                </a:solidFill>
                <a:effectLst/>
                <a:latin typeface="Consolas" panose="020B0609020204030204" pitchFamily="49" charset="0"/>
              </a:rPr>
              <a:t>    </a:t>
            </a:r>
            <a:r>
              <a:rPr lang="en-IN" sz="1100" b="0" dirty="0">
                <a:solidFill>
                  <a:srgbClr val="569CD6"/>
                </a:solidFill>
                <a:effectLst/>
                <a:latin typeface="Consolas" panose="020B0609020204030204" pitchFamily="49" charset="0"/>
              </a:rPr>
              <a:t>type</a:t>
            </a:r>
            <a:r>
              <a:rPr lang="en-IN" sz="1100" b="0" dirty="0">
                <a:solidFill>
                  <a:srgbClr val="CCCCCC"/>
                </a:solidFill>
                <a:effectLst/>
                <a:latin typeface="Consolas" panose="020B0609020204030204" pitchFamily="49" charset="0"/>
              </a:rPr>
              <a:t>: </a:t>
            </a:r>
            <a:r>
              <a:rPr lang="en-IN" sz="1100" b="0" dirty="0" err="1">
                <a:solidFill>
                  <a:srgbClr val="CE9178"/>
                </a:solidFill>
                <a:effectLst/>
                <a:latin typeface="Consolas" panose="020B0609020204030204" pitchFamily="49" charset="0"/>
              </a:rPr>
              <a:t>uri_folder</a:t>
            </a:r>
            <a:r>
              <a:rPr lang="en-IN" sz="1100" b="0" dirty="0">
                <a:solidFill>
                  <a:srgbClr val="CCCCCC"/>
                </a:solidFill>
                <a:effectLst/>
                <a:latin typeface="Consolas" panose="020B0609020204030204" pitchFamily="49" charset="0"/>
              </a:rPr>
              <a:t> </a:t>
            </a:r>
          </a:p>
          <a:p>
            <a:pPr marL="180000" indent="0">
              <a:spcBef>
                <a:spcPts val="600"/>
              </a:spcBef>
              <a:buNone/>
            </a:pPr>
            <a:r>
              <a:rPr lang="en-IN" sz="1100" b="0" dirty="0">
                <a:solidFill>
                  <a:srgbClr val="CCCCCC"/>
                </a:solidFill>
                <a:effectLst/>
                <a:latin typeface="Consolas" panose="020B0609020204030204" pitchFamily="49" charset="0"/>
              </a:rPr>
              <a:t>    </a:t>
            </a:r>
            <a:r>
              <a:rPr lang="en-IN" sz="1100" b="0" dirty="0">
                <a:solidFill>
                  <a:srgbClr val="569CD6"/>
                </a:solidFill>
                <a:effectLst/>
                <a:latin typeface="Consolas" panose="020B0609020204030204" pitchFamily="49" charset="0"/>
              </a:rPr>
              <a:t>path</a:t>
            </a:r>
            <a:r>
              <a:rPr lang="en-IN" sz="1100" b="0" dirty="0">
                <a:solidFill>
                  <a:srgbClr val="CCCCCC"/>
                </a:solidFill>
                <a:effectLst/>
                <a:latin typeface="Consolas" panose="020B0609020204030204" pitchFamily="49" charset="0"/>
              </a:rPr>
              <a:t>: </a:t>
            </a:r>
            <a:r>
              <a:rPr lang="en-IN" sz="1100" b="0" dirty="0">
                <a:solidFill>
                  <a:srgbClr val="CE9178"/>
                </a:solidFill>
                <a:effectLst/>
                <a:latin typeface="Consolas" panose="020B0609020204030204" pitchFamily="49" charset="0"/>
              </a:rPr>
              <a:t>azureml://subscriptions/84a5808b-5549-459a-98f2-f102e84fa1bb/resourcegroups/SCB/workspaces/aml-\anshu/datastores/workspaceblobstore/paths/LocalUpload/386681db2f7cd59e8c96f5ee80b212db/data/</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CCCCCC"/>
                </a:solidFill>
                <a:effectLst/>
                <a:latin typeface="Consolas" panose="020B0609020204030204" pitchFamily="49" charset="0"/>
              </a:rPr>
              <a:t>  </a:t>
            </a:r>
            <a:r>
              <a:rPr lang="en-IN" sz="1100" b="0" dirty="0" err="1">
                <a:solidFill>
                  <a:srgbClr val="569CD6"/>
                </a:solidFill>
                <a:effectLst/>
                <a:latin typeface="Consolas" panose="020B0609020204030204" pitchFamily="49" charset="0"/>
              </a:rPr>
              <a:t>reg_rate</a:t>
            </a:r>
            <a:r>
              <a:rPr lang="en-IN" sz="1100" b="0" dirty="0">
                <a:solidFill>
                  <a:srgbClr val="CCCCCC"/>
                </a:solidFill>
                <a:effectLst/>
                <a:latin typeface="Consolas" panose="020B0609020204030204" pitchFamily="49" charset="0"/>
              </a:rPr>
              <a:t>: </a:t>
            </a:r>
            <a:r>
              <a:rPr lang="en-IN" sz="1100" b="0" dirty="0">
                <a:solidFill>
                  <a:srgbClr val="B5CEA8"/>
                </a:solidFill>
                <a:effectLst/>
                <a:latin typeface="Consolas" panose="020B0609020204030204" pitchFamily="49" charset="0"/>
              </a:rPr>
              <a:t>0.09</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569CD6"/>
                </a:solidFill>
                <a:effectLst/>
                <a:latin typeface="Consolas" panose="020B0609020204030204" pitchFamily="49" charset="0"/>
              </a:rPr>
              <a:t>environment</a:t>
            </a:r>
            <a:r>
              <a:rPr lang="en-IN" sz="1100" b="0" dirty="0">
                <a:solidFill>
                  <a:srgbClr val="CCCCCC"/>
                </a:solidFill>
                <a:effectLst/>
                <a:latin typeface="Consolas" panose="020B0609020204030204" pitchFamily="49" charset="0"/>
              </a:rPr>
              <a:t>: </a:t>
            </a:r>
            <a:r>
              <a:rPr lang="en-IN" sz="1100" b="0" dirty="0">
                <a:solidFill>
                  <a:srgbClr val="CE9178"/>
                </a:solidFill>
                <a:effectLst/>
                <a:latin typeface="Consolas" panose="020B0609020204030204" pitchFamily="49" charset="0"/>
              </a:rPr>
              <a:t>azureml:AzureML-sklearn-0.24-ubuntu18.04-py37-cpu@latest</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569CD6"/>
                </a:solidFill>
                <a:effectLst/>
                <a:latin typeface="Consolas" panose="020B0609020204030204" pitchFamily="49" charset="0"/>
              </a:rPr>
              <a:t>compute</a:t>
            </a:r>
            <a:r>
              <a:rPr lang="en-IN" sz="1100" b="0" dirty="0">
                <a:solidFill>
                  <a:srgbClr val="CCCCCC"/>
                </a:solidFill>
                <a:effectLst/>
                <a:latin typeface="Consolas" panose="020B0609020204030204" pitchFamily="49" charset="0"/>
              </a:rPr>
              <a:t>: </a:t>
            </a:r>
            <a:r>
              <a:rPr lang="en-IN" sz="1100" b="0" dirty="0" err="1">
                <a:solidFill>
                  <a:srgbClr val="CE9178"/>
                </a:solidFill>
                <a:effectLst/>
                <a:latin typeface="Consolas" panose="020B0609020204030204" pitchFamily="49" charset="0"/>
              </a:rPr>
              <a:t>aml</a:t>
            </a:r>
            <a:r>
              <a:rPr lang="en-IN" sz="1100" b="0" dirty="0">
                <a:solidFill>
                  <a:srgbClr val="CE9178"/>
                </a:solidFill>
                <a:effectLst/>
                <a:latin typeface="Consolas" panose="020B0609020204030204" pitchFamily="49" charset="0"/>
              </a:rPr>
              <a:t>-compute</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err="1">
                <a:solidFill>
                  <a:srgbClr val="569CD6"/>
                </a:solidFill>
                <a:effectLst/>
                <a:latin typeface="Consolas" panose="020B0609020204030204" pitchFamily="49" charset="0"/>
              </a:rPr>
              <a:t>experiment_name</a:t>
            </a:r>
            <a:r>
              <a:rPr lang="en-IN" sz="1100" b="0" dirty="0">
                <a:solidFill>
                  <a:srgbClr val="CCCCCC"/>
                </a:solidFill>
                <a:effectLst/>
                <a:latin typeface="Consolas" panose="020B0609020204030204" pitchFamily="49" charset="0"/>
              </a:rPr>
              <a:t>: </a:t>
            </a:r>
            <a:r>
              <a:rPr lang="en-IN" sz="1100" b="0" dirty="0">
                <a:solidFill>
                  <a:srgbClr val="CE9178"/>
                </a:solidFill>
                <a:effectLst/>
                <a:latin typeface="Consolas" panose="020B0609020204030204" pitchFamily="49" charset="0"/>
              </a:rPr>
              <a:t>diabetes-</a:t>
            </a:r>
            <a:r>
              <a:rPr lang="en-IN" sz="1100" b="0" dirty="0" err="1">
                <a:solidFill>
                  <a:srgbClr val="CE9178"/>
                </a:solidFill>
                <a:effectLst/>
                <a:latin typeface="Consolas" panose="020B0609020204030204" pitchFamily="49" charset="0"/>
              </a:rPr>
              <a:t>mlops</a:t>
            </a:r>
            <a:endParaRPr lang="en-IN" sz="1100" b="0" dirty="0">
              <a:solidFill>
                <a:srgbClr val="CCCCCC"/>
              </a:solidFill>
              <a:effectLst/>
              <a:latin typeface="Consolas" panose="020B0609020204030204" pitchFamily="49" charset="0"/>
            </a:endParaRPr>
          </a:p>
          <a:p>
            <a:pPr marL="180000" indent="0">
              <a:spcBef>
                <a:spcPts val="600"/>
              </a:spcBef>
              <a:buNone/>
            </a:pPr>
            <a:r>
              <a:rPr lang="en-IN" sz="1100" b="0" dirty="0">
                <a:solidFill>
                  <a:srgbClr val="569CD6"/>
                </a:solidFill>
                <a:effectLst/>
                <a:latin typeface="Consolas" panose="020B0609020204030204" pitchFamily="49" charset="0"/>
              </a:rPr>
              <a:t>description</a:t>
            </a:r>
            <a:r>
              <a:rPr lang="en-IN" sz="1100" b="0" dirty="0">
                <a:solidFill>
                  <a:srgbClr val="CCCCCC"/>
                </a:solidFill>
                <a:effectLst/>
                <a:latin typeface="Consolas" panose="020B0609020204030204" pitchFamily="49" charset="0"/>
              </a:rPr>
              <a:t>: </a:t>
            </a:r>
            <a:r>
              <a:rPr lang="en-IN" sz="1100" b="0" dirty="0">
                <a:solidFill>
                  <a:srgbClr val="CE9178"/>
                </a:solidFill>
                <a:effectLst/>
                <a:latin typeface="Consolas" panose="020B0609020204030204" pitchFamily="49" charset="0"/>
              </a:rPr>
              <a:t>A demo classification model</a:t>
            </a:r>
            <a:endParaRPr lang="en-IN" sz="1100" b="0" dirty="0">
              <a:solidFill>
                <a:srgbClr val="CCCCCC"/>
              </a:solidFill>
              <a:effectLst/>
              <a:latin typeface="Consolas" panose="020B0609020204030204" pitchFamily="49" charset="0"/>
            </a:endParaRPr>
          </a:p>
        </p:txBody>
      </p:sp>
      <p:sp>
        <p:nvSpPr>
          <p:cNvPr id="5" name="TextBox 4">
            <a:extLst>
              <a:ext uri="{FF2B5EF4-FFF2-40B4-BE49-F238E27FC236}">
                <a16:creationId xmlns:a16="http://schemas.microsoft.com/office/drawing/2014/main" id="{A9B58CC2-D7FE-D114-9959-7D7D749D33DE}"/>
              </a:ext>
            </a:extLst>
          </p:cNvPr>
          <p:cNvSpPr txBox="1"/>
          <p:nvPr/>
        </p:nvSpPr>
        <p:spPr>
          <a:xfrm>
            <a:off x="160773" y="6102545"/>
            <a:ext cx="11950473" cy="646331"/>
          </a:xfrm>
          <a:prstGeom prst="rect">
            <a:avLst/>
          </a:prstGeom>
          <a:noFill/>
        </p:spPr>
        <p:txBody>
          <a:bodyPr wrap="square">
            <a:spAutoFit/>
          </a:bodyPr>
          <a:lstStyle/>
          <a:p>
            <a:r>
              <a:rPr lang="en-US" dirty="0"/>
              <a:t>Run command: </a:t>
            </a:r>
          </a:p>
          <a:p>
            <a:r>
              <a:rPr lang="en-US" b="1" dirty="0" err="1">
                <a:latin typeface="Courier New" panose="02070309020205020404" pitchFamily="49" charset="0"/>
                <a:cs typeface="Courier New" panose="02070309020205020404" pitchFamily="49" charset="0"/>
              </a:rPr>
              <a:t>az</a:t>
            </a:r>
            <a:r>
              <a:rPr lang="en-US" b="1" dirty="0">
                <a:latin typeface="Courier New" panose="02070309020205020404" pitchFamily="49" charset="0"/>
                <a:cs typeface="Courier New" panose="02070309020205020404" pitchFamily="49" charset="0"/>
              </a:rPr>
              <a:t> ml job create --file </a:t>
            </a:r>
            <a:r>
              <a:rPr lang="en-US" b="1" dirty="0" err="1">
                <a:latin typeface="Courier New" panose="02070309020205020404" pitchFamily="49" charset="0"/>
                <a:cs typeface="Courier New" panose="02070309020205020404" pitchFamily="49" charset="0"/>
              </a:rPr>
              <a:t>job.yml</a:t>
            </a:r>
            <a:r>
              <a:rPr lang="en-US" b="1" dirty="0">
                <a:latin typeface="Courier New" panose="02070309020205020404" pitchFamily="49" charset="0"/>
                <a:cs typeface="Courier New" panose="02070309020205020404" pitchFamily="49" charset="0"/>
              </a:rPr>
              <a:t> -–workspace-name </a:t>
            </a:r>
            <a:r>
              <a:rPr lang="en-US" b="1" dirty="0" err="1">
                <a:latin typeface="Courier New" panose="02070309020205020404" pitchFamily="49" charset="0"/>
                <a:cs typeface="Courier New" panose="02070309020205020404" pitchFamily="49" charset="0"/>
              </a:rPr>
              <a:t>aml-anshu</a:t>
            </a:r>
            <a:r>
              <a:rPr lang="en-US" b="1">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resource-group </a:t>
            </a:r>
            <a:r>
              <a:rPr lang="en-US" b="1" dirty="0" err="1">
                <a:latin typeface="Courier New" panose="02070309020205020404" pitchFamily="49" charset="0"/>
                <a:cs typeface="Courier New" panose="02070309020205020404" pitchFamily="49" charset="0"/>
              </a:rPr>
              <a:t>scb</a:t>
            </a:r>
            <a:r>
              <a:rPr lang="en-US" b="1" dirty="0">
                <a:latin typeface="Courier New" panose="02070309020205020404" pitchFamily="49" charset="0"/>
                <a:cs typeface="Courier New" panose="02070309020205020404" pitchFamily="49" charset="0"/>
              </a:rPr>
              <a:t> --web</a:t>
            </a:r>
          </a:p>
        </p:txBody>
      </p:sp>
      <p:sp>
        <p:nvSpPr>
          <p:cNvPr id="8" name="TextBox 7">
            <a:extLst>
              <a:ext uri="{FF2B5EF4-FFF2-40B4-BE49-F238E27FC236}">
                <a16:creationId xmlns:a16="http://schemas.microsoft.com/office/drawing/2014/main" id="{0ABCB8F5-3008-A1B7-09D6-A5C784379CEF}"/>
              </a:ext>
            </a:extLst>
          </p:cNvPr>
          <p:cNvSpPr txBox="1"/>
          <p:nvPr/>
        </p:nvSpPr>
        <p:spPr>
          <a:xfrm>
            <a:off x="801233" y="1316559"/>
            <a:ext cx="10884999" cy="923330"/>
          </a:xfrm>
          <a:prstGeom prst="rect">
            <a:avLst/>
          </a:prstGeom>
          <a:noFill/>
        </p:spPr>
        <p:txBody>
          <a:bodyPr wrap="square">
            <a:spAutoFit/>
          </a:bodyPr>
          <a:lstStyle/>
          <a:p>
            <a:r>
              <a:rPr lang="en-US" dirty="0"/>
              <a:t>Complete the </a:t>
            </a:r>
            <a:r>
              <a:rPr lang="en-US" dirty="0" err="1"/>
              <a:t>job.yml</a:t>
            </a:r>
            <a:r>
              <a:rPr lang="en-US" dirty="0"/>
              <a:t> file to define the Azure Machine Learning job to run the train.py script, with the registered data asset as input. </a:t>
            </a:r>
            <a:r>
              <a:rPr lang="en-US" b="1" dirty="0"/>
              <a:t>“Replace the Dataset URI in path option for training data”</a:t>
            </a:r>
          </a:p>
          <a:p>
            <a:r>
              <a:rPr lang="en-US" dirty="0"/>
              <a:t>Use the CLI (v2) to run the job.</a:t>
            </a:r>
            <a:endParaRPr lang="en-IN" dirty="0"/>
          </a:p>
        </p:txBody>
      </p:sp>
    </p:spTree>
    <p:extLst>
      <p:ext uri="{BB962C8B-B14F-4D97-AF65-F5344CB8AC3E}">
        <p14:creationId xmlns:p14="http://schemas.microsoft.com/office/powerpoint/2010/main" val="1784697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0B81A-97B4-93E4-9F68-541CE4AA9697}"/>
              </a:ext>
            </a:extLst>
          </p:cNvPr>
          <p:cNvSpPr>
            <a:spLocks noGrp="1"/>
          </p:cNvSpPr>
          <p:nvPr>
            <p:ph type="ctrTitle"/>
          </p:nvPr>
        </p:nvSpPr>
        <p:spPr>
          <a:xfrm>
            <a:off x="649044" y="753034"/>
            <a:ext cx="6815446" cy="3887390"/>
          </a:xfrm>
        </p:spPr>
        <p:txBody>
          <a:bodyPr anchor="t">
            <a:normAutofit/>
          </a:bodyPr>
          <a:lstStyle/>
          <a:p>
            <a:r>
              <a:rPr lang="en-IN" sz="6000" dirty="0"/>
              <a:t>CI Pipeline</a:t>
            </a:r>
            <a:br>
              <a:rPr lang="en-IN" sz="6000" dirty="0"/>
            </a:br>
            <a:r>
              <a:rPr lang="en-IN" sz="4800" dirty="0"/>
              <a:t>Milestone 3</a:t>
            </a:r>
          </a:p>
        </p:txBody>
      </p:sp>
      <p:sp>
        <p:nvSpPr>
          <p:cNvPr id="5" name="Subtitle 4">
            <a:extLst>
              <a:ext uri="{FF2B5EF4-FFF2-40B4-BE49-F238E27FC236}">
                <a16:creationId xmlns:a16="http://schemas.microsoft.com/office/drawing/2014/main" id="{F7BB04EA-935C-45A7-5C18-5C3F321B62BF}"/>
              </a:ext>
            </a:extLst>
          </p:cNvPr>
          <p:cNvSpPr>
            <a:spLocks noGrp="1"/>
          </p:cNvSpPr>
          <p:nvPr>
            <p:ph type="subTitle" idx="1"/>
          </p:nvPr>
        </p:nvSpPr>
        <p:spPr>
          <a:xfrm>
            <a:off x="649045" y="1996225"/>
            <a:ext cx="6437555" cy="3947375"/>
          </a:xfrm>
        </p:spPr>
        <p:txBody>
          <a:bodyPr anchor="b">
            <a:normAutofit/>
          </a:bodyPr>
          <a:lstStyle/>
          <a:p>
            <a:r>
              <a:rPr lang="en-IN" dirty="0"/>
              <a:t>Objective:</a:t>
            </a:r>
          </a:p>
          <a:p>
            <a:pPr marL="514350" indent="-514350">
              <a:buFont typeface="+mj-lt"/>
              <a:buAutoNum type="arabicPeriod"/>
            </a:pPr>
            <a:r>
              <a:rPr lang="en-IN" b="0" dirty="0"/>
              <a:t>Creating service principal for GitHub Repo</a:t>
            </a:r>
          </a:p>
          <a:p>
            <a:pPr marL="514350" indent="-514350">
              <a:buFont typeface="+mj-lt"/>
              <a:buAutoNum type="arabicPeriod"/>
            </a:pPr>
            <a:r>
              <a:rPr lang="en-IN" b="0" dirty="0"/>
              <a:t>Testing </a:t>
            </a:r>
            <a:r>
              <a:rPr lang="en-IN" b="0" dirty="0" err="1"/>
              <a:t>AzureML</a:t>
            </a:r>
            <a:r>
              <a:rPr lang="en-IN" b="0" dirty="0"/>
              <a:t> job trigger on push to main branch</a:t>
            </a:r>
          </a:p>
        </p:txBody>
      </p:sp>
    </p:spTree>
    <p:extLst>
      <p:ext uri="{BB962C8B-B14F-4D97-AF65-F5344CB8AC3E}">
        <p14:creationId xmlns:p14="http://schemas.microsoft.com/office/powerpoint/2010/main" val="2136922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027DD-1D60-137A-5A01-C1CB3D14C8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FE2F9-953C-F623-3CCA-C549F3CA000C}"/>
              </a:ext>
            </a:extLst>
          </p:cNvPr>
          <p:cNvSpPr>
            <a:spLocks noGrp="1"/>
          </p:cNvSpPr>
          <p:nvPr>
            <p:ph type="title"/>
          </p:nvPr>
        </p:nvSpPr>
        <p:spPr>
          <a:xfrm>
            <a:off x="535708" y="136525"/>
            <a:ext cx="11122891" cy="611620"/>
          </a:xfrm>
        </p:spPr>
        <p:txBody>
          <a:bodyPr/>
          <a:lstStyle/>
          <a:p>
            <a:r>
              <a:rPr lang="en-IN" dirty="0"/>
              <a:t>Step 1: Setup the VM -Connect to VM via SSH</a:t>
            </a:r>
          </a:p>
        </p:txBody>
      </p:sp>
      <p:sp>
        <p:nvSpPr>
          <p:cNvPr id="3" name="Content Placeholder 2">
            <a:extLst>
              <a:ext uri="{FF2B5EF4-FFF2-40B4-BE49-F238E27FC236}">
                <a16:creationId xmlns:a16="http://schemas.microsoft.com/office/drawing/2014/main" id="{C1E1CE80-2FA5-A2A7-EA12-C1BE1ED89321}"/>
              </a:ext>
            </a:extLst>
          </p:cNvPr>
          <p:cNvSpPr>
            <a:spLocks noGrp="1"/>
          </p:cNvSpPr>
          <p:nvPr>
            <p:ph sz="quarter" idx="14"/>
          </p:nvPr>
        </p:nvSpPr>
        <p:spPr/>
        <p:txBody>
          <a:bodyPr/>
          <a:lstStyle/>
          <a:p>
            <a:r>
              <a:rPr lang="en-IN" dirty="0"/>
              <a:t>ssh &lt;username&gt;@&lt;ip&gt;</a:t>
            </a:r>
          </a:p>
          <a:p>
            <a:r>
              <a:rPr lang="en-IN" dirty="0"/>
              <a:t>E.g. ssh </a:t>
            </a:r>
            <a:r>
              <a:rPr lang="en-IN" dirty="0">
                <a:hlinkClick r:id="rId2"/>
              </a:rPr>
              <a:t>anshu@4.188.75.152</a:t>
            </a:r>
            <a:endParaRPr lang="en-IN" dirty="0"/>
          </a:p>
          <a:p>
            <a:endParaRPr lang="en-IN" dirty="0"/>
          </a:p>
          <a:p>
            <a:r>
              <a:rPr lang="en-IN" dirty="0"/>
              <a:t>Enter password if asked</a:t>
            </a:r>
          </a:p>
        </p:txBody>
      </p:sp>
      <p:pic>
        <p:nvPicPr>
          <p:cNvPr id="5" name="Picture 4">
            <a:extLst>
              <a:ext uri="{FF2B5EF4-FFF2-40B4-BE49-F238E27FC236}">
                <a16:creationId xmlns:a16="http://schemas.microsoft.com/office/drawing/2014/main" id="{0406E383-57D9-85F9-F364-EF448C658D75}"/>
              </a:ext>
            </a:extLst>
          </p:cNvPr>
          <p:cNvPicPr>
            <a:picLocks noChangeAspect="1"/>
          </p:cNvPicPr>
          <p:nvPr/>
        </p:nvPicPr>
        <p:blipFill>
          <a:blip r:embed="rId3"/>
          <a:stretch>
            <a:fillRect/>
          </a:stretch>
        </p:blipFill>
        <p:spPr>
          <a:xfrm>
            <a:off x="6253767" y="962602"/>
            <a:ext cx="5758873" cy="5758873"/>
          </a:xfrm>
          <a:prstGeom prst="rect">
            <a:avLst/>
          </a:prstGeom>
        </p:spPr>
      </p:pic>
    </p:spTree>
    <p:extLst>
      <p:ext uri="{BB962C8B-B14F-4D97-AF65-F5344CB8AC3E}">
        <p14:creationId xmlns:p14="http://schemas.microsoft.com/office/powerpoint/2010/main" val="248304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744D-F276-ABD6-CF46-0BD29871945D}"/>
              </a:ext>
            </a:extLst>
          </p:cNvPr>
          <p:cNvSpPr>
            <a:spLocks noGrp="1"/>
          </p:cNvSpPr>
          <p:nvPr>
            <p:ph type="title"/>
          </p:nvPr>
        </p:nvSpPr>
        <p:spPr/>
        <p:txBody>
          <a:bodyPr>
            <a:normAutofit fontScale="90000"/>
          </a:bodyPr>
          <a:lstStyle/>
          <a:p>
            <a:r>
              <a:rPr lang="en-IN" dirty="0"/>
              <a:t>GitHub Actions</a:t>
            </a:r>
          </a:p>
        </p:txBody>
      </p:sp>
      <p:sp>
        <p:nvSpPr>
          <p:cNvPr id="3" name="Content Placeholder 2">
            <a:extLst>
              <a:ext uri="{FF2B5EF4-FFF2-40B4-BE49-F238E27FC236}">
                <a16:creationId xmlns:a16="http://schemas.microsoft.com/office/drawing/2014/main" id="{88C263EB-E76C-34B0-E200-D58F7C633154}"/>
              </a:ext>
            </a:extLst>
          </p:cNvPr>
          <p:cNvSpPr>
            <a:spLocks noGrp="1"/>
          </p:cNvSpPr>
          <p:nvPr>
            <p:ph sz="quarter" idx="14"/>
          </p:nvPr>
        </p:nvSpPr>
        <p:spPr>
          <a:xfrm>
            <a:off x="931863" y="1695450"/>
            <a:ext cx="10328275" cy="4881196"/>
          </a:xfrm>
        </p:spPr>
        <p:txBody>
          <a:bodyPr>
            <a:normAutofit fontScale="85000" lnSpcReduction="20000"/>
          </a:bodyPr>
          <a:lstStyle/>
          <a:p>
            <a:r>
              <a:rPr lang="en-US" dirty="0"/>
              <a:t>GitHub Actions is a continuous integration and continuous delivery (CI/CD) platform that allows you to automate your build, test, and deployment pipeline. You can create workflows that build and test every pull request to your repository, or deploy merged pull requests to production.</a:t>
            </a:r>
          </a:p>
          <a:p>
            <a:endParaRPr lang="en-US" dirty="0"/>
          </a:p>
          <a:p>
            <a:r>
              <a:rPr lang="en-US" dirty="0"/>
              <a:t>GitHub Actions goes beyond just DevOps and lets you run workflows when other events happen in your repository. For example, you can run a workflow to automatically add the appropriate labels whenever someone creates a new issue in your repository.</a:t>
            </a:r>
          </a:p>
          <a:p>
            <a:endParaRPr lang="en-US" dirty="0"/>
          </a:p>
          <a:p>
            <a:r>
              <a:rPr lang="en-US" dirty="0"/>
              <a:t>GitHub provides Linux, Windows, and macOS virtual machines to run your workflows, or you can host your own self-hosted runners in your own data center or cloud infrastructure.</a:t>
            </a:r>
            <a:endParaRPr lang="en-IN" dirty="0"/>
          </a:p>
          <a:p>
            <a:endParaRPr lang="en-IN" dirty="0"/>
          </a:p>
          <a:p>
            <a:r>
              <a:rPr lang="en-IN" dirty="0"/>
              <a:t>Detailed Tutorial: </a:t>
            </a:r>
            <a:r>
              <a:rPr lang="en-IN" dirty="0">
                <a:hlinkClick r:id="rId2"/>
              </a:rPr>
              <a:t>https://docs.github.com/en/actions/guides</a:t>
            </a:r>
            <a:endParaRPr lang="en-IN" dirty="0"/>
          </a:p>
          <a:p>
            <a:endParaRPr lang="en-IN" dirty="0"/>
          </a:p>
        </p:txBody>
      </p:sp>
    </p:spTree>
    <p:extLst>
      <p:ext uri="{BB962C8B-B14F-4D97-AF65-F5344CB8AC3E}">
        <p14:creationId xmlns:p14="http://schemas.microsoft.com/office/powerpoint/2010/main" val="3551183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744D-F276-ABD6-CF46-0BD29871945D}"/>
              </a:ext>
            </a:extLst>
          </p:cNvPr>
          <p:cNvSpPr>
            <a:spLocks noGrp="1"/>
          </p:cNvSpPr>
          <p:nvPr>
            <p:ph type="title"/>
          </p:nvPr>
        </p:nvSpPr>
        <p:spPr/>
        <p:txBody>
          <a:bodyPr>
            <a:normAutofit fontScale="90000"/>
          </a:bodyPr>
          <a:lstStyle/>
          <a:p>
            <a:r>
              <a:rPr lang="en-IN" dirty="0"/>
              <a:t>GitHub Actions</a:t>
            </a:r>
          </a:p>
        </p:txBody>
      </p:sp>
      <p:sp>
        <p:nvSpPr>
          <p:cNvPr id="3" name="Content Placeholder 2">
            <a:extLst>
              <a:ext uri="{FF2B5EF4-FFF2-40B4-BE49-F238E27FC236}">
                <a16:creationId xmlns:a16="http://schemas.microsoft.com/office/drawing/2014/main" id="{88C263EB-E76C-34B0-E200-D58F7C633154}"/>
              </a:ext>
            </a:extLst>
          </p:cNvPr>
          <p:cNvSpPr>
            <a:spLocks noGrp="1"/>
          </p:cNvSpPr>
          <p:nvPr>
            <p:ph sz="quarter" idx="14"/>
          </p:nvPr>
        </p:nvSpPr>
        <p:spPr>
          <a:xfrm>
            <a:off x="1002983" y="1431305"/>
            <a:ext cx="10663935" cy="1856642"/>
          </a:xfrm>
        </p:spPr>
        <p:txBody>
          <a:bodyPr>
            <a:normAutofit fontScale="70000" lnSpcReduction="20000"/>
          </a:bodyPr>
          <a:lstStyle/>
          <a:p>
            <a:r>
              <a:rPr lang="en-US" dirty="0"/>
              <a:t>You can configure a GitHub Actions workflow to be triggered when an event occurs in your repository, such as a pull request being opened or an issue being created. </a:t>
            </a:r>
          </a:p>
          <a:p>
            <a:r>
              <a:rPr lang="en-US" dirty="0"/>
              <a:t>Your workflow contains one or more jobs which can run in sequential order or in parallel. </a:t>
            </a:r>
          </a:p>
          <a:p>
            <a:r>
              <a:rPr lang="en-US" dirty="0"/>
              <a:t>Each job will run inside its own virtual machine runner, or inside a container, and has one or more steps that either run a script that you define or run an action, which is a reusable extension that can simplify your workflow.</a:t>
            </a:r>
            <a:endParaRPr lang="en-IN" dirty="0"/>
          </a:p>
        </p:txBody>
      </p:sp>
      <p:pic>
        <p:nvPicPr>
          <p:cNvPr id="6146" name="Picture 2" descr="Diagram of an event triggering Runner 1 to run Job 1, which triggers Runner 2 to run Job 2. Each of the jobs is broken into multiple steps.">
            <a:extLst>
              <a:ext uri="{FF2B5EF4-FFF2-40B4-BE49-F238E27FC236}">
                <a16:creationId xmlns:a16="http://schemas.microsoft.com/office/drawing/2014/main" id="{12F493A5-4C54-1D93-3DD9-BC2C112A0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035" y="3287947"/>
            <a:ext cx="9152374" cy="320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180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D150-AD66-D62E-8A96-5AC7561E514B}"/>
              </a:ext>
            </a:extLst>
          </p:cNvPr>
          <p:cNvSpPr>
            <a:spLocks noGrp="1"/>
          </p:cNvSpPr>
          <p:nvPr>
            <p:ph type="title"/>
          </p:nvPr>
        </p:nvSpPr>
        <p:spPr/>
        <p:txBody>
          <a:bodyPr>
            <a:noAutofit/>
          </a:bodyPr>
          <a:lstStyle/>
          <a:p>
            <a:r>
              <a:rPr lang="en-US" sz="2400" dirty="0"/>
              <a:t>Trigger the Azure Machine Learning job with GitHub Actions</a:t>
            </a:r>
            <a:endParaRPr lang="en-IN" sz="2400" dirty="0"/>
          </a:p>
        </p:txBody>
      </p:sp>
      <p:sp>
        <p:nvSpPr>
          <p:cNvPr id="3" name="Content Placeholder 2">
            <a:extLst>
              <a:ext uri="{FF2B5EF4-FFF2-40B4-BE49-F238E27FC236}">
                <a16:creationId xmlns:a16="http://schemas.microsoft.com/office/drawing/2014/main" id="{A2B5ABEF-3CAE-62E4-F28E-F38D86C95825}"/>
              </a:ext>
            </a:extLst>
          </p:cNvPr>
          <p:cNvSpPr>
            <a:spLocks noGrp="1"/>
          </p:cNvSpPr>
          <p:nvPr>
            <p:ph sz="quarter" idx="14"/>
          </p:nvPr>
        </p:nvSpPr>
        <p:spPr/>
        <p:txBody>
          <a:bodyPr/>
          <a:lstStyle/>
          <a:p>
            <a:r>
              <a:rPr lang="en-IN" dirty="0"/>
              <a:t>Steps</a:t>
            </a:r>
          </a:p>
          <a:p>
            <a:pPr lvl="1"/>
            <a:r>
              <a:rPr lang="en-US" dirty="0"/>
              <a:t>Create a service principal and use it to create a GitHub secret for authentication.</a:t>
            </a:r>
          </a:p>
          <a:p>
            <a:pPr lvl="1"/>
            <a:r>
              <a:rPr lang="en-US" dirty="0"/>
              <a:t>Run the Azure Machine Learning job with GitHub Actions.</a:t>
            </a:r>
          </a:p>
          <a:p>
            <a:pPr lvl="1"/>
            <a:endParaRPr lang="en-US" dirty="0"/>
          </a:p>
          <a:p>
            <a:r>
              <a:rPr lang="en-US" dirty="0"/>
              <a:t>note: GitHub is authenticated to use your Azure Machine Learning workspace with a service principal. The service principal is only allowed to submit jobs that use a compute cluster, not a compute instance.</a:t>
            </a:r>
            <a:endParaRPr lang="en-IN" dirty="0"/>
          </a:p>
        </p:txBody>
      </p:sp>
    </p:spTree>
    <p:extLst>
      <p:ext uri="{BB962C8B-B14F-4D97-AF65-F5344CB8AC3E}">
        <p14:creationId xmlns:p14="http://schemas.microsoft.com/office/powerpoint/2010/main" val="359593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D150-AD66-D62E-8A96-5AC7561E514B}"/>
              </a:ext>
            </a:extLst>
          </p:cNvPr>
          <p:cNvSpPr>
            <a:spLocks noGrp="1"/>
          </p:cNvSpPr>
          <p:nvPr>
            <p:ph type="title"/>
          </p:nvPr>
        </p:nvSpPr>
        <p:spPr/>
        <p:txBody>
          <a:bodyPr>
            <a:noAutofit/>
          </a:bodyPr>
          <a:lstStyle/>
          <a:p>
            <a:r>
              <a:rPr lang="en-US" sz="2400" dirty="0"/>
              <a:t>Trigger the Azure Machine Learning job with GitHub Actions</a:t>
            </a:r>
            <a:endParaRPr lang="en-IN" sz="2400" dirty="0"/>
          </a:p>
        </p:txBody>
      </p:sp>
      <p:sp>
        <p:nvSpPr>
          <p:cNvPr id="3" name="Content Placeholder 2">
            <a:extLst>
              <a:ext uri="{FF2B5EF4-FFF2-40B4-BE49-F238E27FC236}">
                <a16:creationId xmlns:a16="http://schemas.microsoft.com/office/drawing/2014/main" id="{A2B5ABEF-3CAE-62E4-F28E-F38D86C95825}"/>
              </a:ext>
            </a:extLst>
          </p:cNvPr>
          <p:cNvSpPr>
            <a:spLocks noGrp="1"/>
          </p:cNvSpPr>
          <p:nvPr>
            <p:ph sz="quarter" idx="14"/>
          </p:nvPr>
        </p:nvSpPr>
        <p:spPr>
          <a:xfrm>
            <a:off x="329440" y="1725595"/>
            <a:ext cx="11748679" cy="4740519"/>
          </a:xfrm>
        </p:spPr>
        <p:txBody>
          <a:bodyPr>
            <a:normAutofit fontScale="62500" lnSpcReduction="20000"/>
          </a:bodyPr>
          <a:lstStyle/>
          <a:p>
            <a:r>
              <a:rPr lang="en-US" dirty="0"/>
              <a:t>In the .</a:t>
            </a:r>
            <a:r>
              <a:rPr lang="en-US" dirty="0" err="1"/>
              <a:t>github</a:t>
            </a:r>
            <a:r>
              <a:rPr lang="en-US" dirty="0"/>
              <a:t>/workflows folder, you’ll find the 02-manual-trigger.yml file. The file defines a GitHub Action which can be manually triggered. The workflow checks out the repo onto the runner, installs the Azure Machine Learning extension for the CLI (v2), and logs in to Azure using the AZURE_CREDENTIALS secret.</a:t>
            </a:r>
          </a:p>
          <a:p>
            <a:endParaRPr lang="en-US" dirty="0"/>
          </a:p>
          <a:p>
            <a:r>
              <a:rPr lang="en-US" dirty="0"/>
              <a:t>Create a service principal, using the Cloud Shell in the Azure portal, which has contributor access to your resource group.</a:t>
            </a:r>
          </a:p>
          <a:p>
            <a:r>
              <a:rPr lang="en-US" dirty="0"/>
              <a:t>Save the output, you’ll also need it for later challenges. Update the &lt;service-principal-name&gt; (should be unique), &lt;subscription-id&gt;, and &lt;your-resource-group-name&gt; before using the following command:</a:t>
            </a:r>
          </a:p>
          <a:p>
            <a:endParaRPr lang="en-US" dirty="0"/>
          </a:p>
          <a:p>
            <a:r>
              <a:rPr lang="en-US" dirty="0"/>
              <a:t>Code</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ad </a:t>
            </a:r>
            <a:r>
              <a:rPr lang="en-US" dirty="0" err="1">
                <a:latin typeface="Courier New" panose="02070309020205020404" pitchFamily="49" charset="0"/>
                <a:cs typeface="Courier New" panose="02070309020205020404" pitchFamily="49" charset="0"/>
              </a:rPr>
              <a:t>sp</a:t>
            </a:r>
            <a:r>
              <a:rPr lang="en-US" dirty="0">
                <a:latin typeface="Courier New" panose="02070309020205020404" pitchFamily="49" charset="0"/>
                <a:cs typeface="Courier New" panose="02070309020205020404" pitchFamily="49" charset="0"/>
              </a:rPr>
              <a:t> create-for-</a:t>
            </a:r>
            <a:r>
              <a:rPr lang="en-US" dirty="0" err="1">
                <a:latin typeface="Courier New" panose="02070309020205020404" pitchFamily="49" charset="0"/>
                <a:cs typeface="Courier New" panose="02070309020205020404" pitchFamily="49" charset="0"/>
              </a:rPr>
              <a:t>rbac</a:t>
            </a:r>
            <a:r>
              <a:rPr lang="en-US" dirty="0">
                <a:latin typeface="Courier New" panose="02070309020205020404" pitchFamily="49" charset="0"/>
                <a:cs typeface="Courier New" panose="02070309020205020404" pitchFamily="49" charset="0"/>
              </a:rPr>
              <a:t> --name "&lt;service-principal-name&gt;" --role contributor \</a:t>
            </a:r>
          </a:p>
          <a:p>
            <a:pPr marL="457200" lvl="1" indent="0">
              <a:buNone/>
            </a:pPr>
            <a:r>
              <a:rPr lang="en-US" dirty="0">
                <a:latin typeface="Courier New" panose="02070309020205020404" pitchFamily="49" charset="0"/>
                <a:cs typeface="Courier New" panose="02070309020205020404" pitchFamily="49" charset="0"/>
              </a:rPr>
              <a:t>                              --scopes /subscriptions/&lt;subscription-id&gt;/</a:t>
            </a:r>
            <a:r>
              <a:rPr lang="en-US" dirty="0" err="1">
                <a:latin typeface="Courier New" panose="02070309020205020404" pitchFamily="49" charset="0"/>
                <a:cs typeface="Courier New" panose="02070309020205020404" pitchFamily="49" charset="0"/>
              </a:rPr>
              <a:t>resourceGroups</a:t>
            </a:r>
            <a:r>
              <a:rPr lang="en-US" dirty="0">
                <a:latin typeface="Courier New" panose="02070309020205020404" pitchFamily="49" charset="0"/>
                <a:cs typeface="Courier New" panose="02070309020205020404" pitchFamily="49" charset="0"/>
              </a:rPr>
              <a:t>/&lt;your-resource-group-name&gt; \</a:t>
            </a:r>
          </a:p>
          <a:p>
            <a:pPr marL="45720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sdk</a:t>
            </a:r>
            <a:r>
              <a:rPr lang="en-US" dirty="0">
                <a:latin typeface="Courier New" panose="02070309020205020404" pitchFamily="49" charset="0"/>
                <a:cs typeface="Courier New" panose="02070309020205020404" pitchFamily="49" charset="0"/>
              </a:rPr>
              <a:t>-auth</a:t>
            </a:r>
          </a:p>
          <a:p>
            <a:endParaRPr lang="en-US" dirty="0"/>
          </a:p>
          <a:p>
            <a:r>
              <a:rPr lang="en-US" dirty="0"/>
              <a:t>Create a GitHub secret in your repository. Name it AZURE_CREDENTIALS and copy and paste the output of the service principal to the Value field of the secret.</a:t>
            </a:r>
            <a:endParaRPr lang="en-IN" dirty="0"/>
          </a:p>
        </p:txBody>
      </p:sp>
    </p:spTree>
    <p:extLst>
      <p:ext uri="{BB962C8B-B14F-4D97-AF65-F5344CB8AC3E}">
        <p14:creationId xmlns:p14="http://schemas.microsoft.com/office/powerpoint/2010/main" val="2498482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BC3D-1547-3858-0052-56911AEA9605}"/>
              </a:ext>
            </a:extLst>
          </p:cNvPr>
          <p:cNvSpPr>
            <a:spLocks noGrp="1"/>
          </p:cNvSpPr>
          <p:nvPr>
            <p:ph type="title"/>
          </p:nvPr>
        </p:nvSpPr>
        <p:spPr/>
        <p:txBody>
          <a:bodyPr>
            <a:normAutofit fontScale="90000"/>
          </a:bodyPr>
          <a:lstStyle/>
          <a:p>
            <a:r>
              <a:rPr lang="en-US" dirty="0"/>
              <a:t>Creating service principal</a:t>
            </a:r>
          </a:p>
        </p:txBody>
      </p:sp>
      <p:sp>
        <p:nvSpPr>
          <p:cNvPr id="3" name="Content Placeholder 2">
            <a:extLst>
              <a:ext uri="{FF2B5EF4-FFF2-40B4-BE49-F238E27FC236}">
                <a16:creationId xmlns:a16="http://schemas.microsoft.com/office/drawing/2014/main" id="{DD7E5737-3697-7613-0587-E8BAF0062AEE}"/>
              </a:ext>
            </a:extLst>
          </p:cNvPr>
          <p:cNvSpPr>
            <a:spLocks noGrp="1"/>
          </p:cNvSpPr>
          <p:nvPr>
            <p:ph sz="quarter" idx="14"/>
          </p:nvPr>
        </p:nvSpPr>
        <p:spPr/>
        <p:txBody>
          <a:bodyPr>
            <a:normAutofit/>
          </a:bodyPr>
          <a:lstStyle/>
          <a:p>
            <a:pPr marL="0" indent="0">
              <a:buNone/>
            </a:pPr>
            <a:r>
              <a:rPr lang="en-US" b="0" i="0" dirty="0" err="1">
                <a:solidFill>
                  <a:srgbClr val="212529"/>
                </a:solidFill>
                <a:effectLst/>
                <a:latin typeface="Courier New" panose="02070309020205020404" pitchFamily="49" charset="0"/>
                <a:cs typeface="Courier New" panose="02070309020205020404" pitchFamily="49" charset="0"/>
              </a:rPr>
              <a:t>az</a:t>
            </a:r>
            <a:r>
              <a:rPr lang="en-US" b="0" i="0" dirty="0">
                <a:solidFill>
                  <a:srgbClr val="212529"/>
                </a:solidFill>
                <a:effectLst/>
                <a:latin typeface="Courier New" panose="02070309020205020404" pitchFamily="49" charset="0"/>
                <a:cs typeface="Courier New" panose="02070309020205020404" pitchFamily="49" charset="0"/>
              </a:rPr>
              <a:t> ad </a:t>
            </a:r>
            <a:r>
              <a:rPr lang="en-US" b="0" i="0" dirty="0" err="1">
                <a:solidFill>
                  <a:srgbClr val="212529"/>
                </a:solidFill>
                <a:effectLst/>
                <a:latin typeface="Courier New" panose="02070309020205020404" pitchFamily="49" charset="0"/>
                <a:cs typeface="Courier New" panose="02070309020205020404" pitchFamily="49" charset="0"/>
              </a:rPr>
              <a:t>sp</a:t>
            </a:r>
            <a:r>
              <a:rPr lang="en-US" b="0" i="0" dirty="0">
                <a:solidFill>
                  <a:srgbClr val="212529"/>
                </a:solidFill>
                <a:effectLst/>
                <a:latin typeface="Courier New" panose="02070309020205020404" pitchFamily="49" charset="0"/>
                <a:cs typeface="Courier New" panose="02070309020205020404" pitchFamily="49" charset="0"/>
              </a:rPr>
              <a:t> create-for-</a:t>
            </a:r>
            <a:r>
              <a:rPr lang="en-US" b="0" i="0" dirty="0" err="1">
                <a:solidFill>
                  <a:srgbClr val="212529"/>
                </a:solidFill>
                <a:effectLst/>
                <a:latin typeface="Courier New" panose="02070309020205020404" pitchFamily="49" charset="0"/>
                <a:cs typeface="Courier New" panose="02070309020205020404" pitchFamily="49" charset="0"/>
              </a:rPr>
              <a:t>rbac</a:t>
            </a:r>
            <a:r>
              <a:rPr lang="en-US" b="0" i="0" dirty="0">
                <a:solidFill>
                  <a:srgbClr val="212529"/>
                </a:solidFill>
                <a:effectLst/>
                <a:latin typeface="Courier New" panose="02070309020205020404" pitchFamily="49" charset="0"/>
                <a:cs typeface="Courier New" panose="02070309020205020404" pitchFamily="49" charset="0"/>
              </a:rPr>
              <a:t> --name "</a:t>
            </a:r>
            <a:r>
              <a:rPr lang="en-US" b="0" i="0" dirty="0" err="1">
                <a:solidFill>
                  <a:srgbClr val="212529"/>
                </a:solidFill>
                <a:effectLst/>
                <a:latin typeface="Courier New" panose="02070309020205020404" pitchFamily="49" charset="0"/>
                <a:cs typeface="Courier New" panose="02070309020205020404" pitchFamily="49" charset="0"/>
              </a:rPr>
              <a:t>github</a:t>
            </a:r>
            <a:r>
              <a:rPr lang="en-US" b="0" i="0" dirty="0">
                <a:solidFill>
                  <a:srgbClr val="212529"/>
                </a:solidFill>
                <a:effectLst/>
                <a:latin typeface="Courier New" panose="02070309020205020404" pitchFamily="49" charset="0"/>
                <a:cs typeface="Courier New" panose="02070309020205020404" pitchFamily="49" charset="0"/>
              </a:rPr>
              <a:t>-actions" --role contributor --scopes /subscriptions/84a5808b-5549-459a-98f2-f102e84fa1bb/</a:t>
            </a:r>
            <a:r>
              <a:rPr lang="en-US" b="0" i="0" dirty="0" err="1">
                <a:solidFill>
                  <a:srgbClr val="212529"/>
                </a:solidFill>
                <a:effectLst/>
                <a:latin typeface="Courier New" panose="02070309020205020404" pitchFamily="49" charset="0"/>
                <a:cs typeface="Courier New" panose="02070309020205020404" pitchFamily="49" charset="0"/>
              </a:rPr>
              <a:t>resourceGroups</a:t>
            </a:r>
            <a:r>
              <a:rPr lang="en-US" b="0" i="0" dirty="0">
                <a:solidFill>
                  <a:srgbClr val="212529"/>
                </a:solidFill>
                <a:effectLst/>
                <a:latin typeface="Courier New" panose="02070309020205020404" pitchFamily="49" charset="0"/>
                <a:cs typeface="Courier New" panose="02070309020205020404" pitchFamily="49" charset="0"/>
              </a:rPr>
              <a:t>/</a:t>
            </a:r>
            <a:r>
              <a:rPr lang="en-US" b="0" i="0" dirty="0" err="1">
                <a:solidFill>
                  <a:srgbClr val="212529"/>
                </a:solidFill>
                <a:effectLst/>
                <a:latin typeface="Courier New" panose="02070309020205020404" pitchFamily="49" charset="0"/>
                <a:cs typeface="Courier New" panose="02070309020205020404" pitchFamily="49" charset="0"/>
              </a:rPr>
              <a:t>scb</a:t>
            </a:r>
            <a:r>
              <a:rPr lang="en-US" b="0" i="0" dirty="0">
                <a:solidFill>
                  <a:srgbClr val="212529"/>
                </a:solidFill>
                <a:effectLst/>
                <a:latin typeface="Courier New" panose="02070309020205020404" pitchFamily="49" charset="0"/>
                <a:cs typeface="Courier New" panose="02070309020205020404" pitchFamily="49" charset="0"/>
              </a:rPr>
              <a:t> --</a:t>
            </a:r>
            <a:r>
              <a:rPr lang="en-US" b="0" i="0" dirty="0" err="1">
                <a:solidFill>
                  <a:srgbClr val="212529"/>
                </a:solidFill>
                <a:effectLst/>
                <a:latin typeface="Courier New" panose="02070309020205020404" pitchFamily="49" charset="0"/>
                <a:cs typeface="Courier New" panose="02070309020205020404" pitchFamily="49" charset="0"/>
              </a:rPr>
              <a:t>sdk</a:t>
            </a:r>
            <a:r>
              <a:rPr lang="en-US" b="0" i="0" dirty="0">
                <a:solidFill>
                  <a:srgbClr val="212529"/>
                </a:solidFill>
                <a:effectLst/>
                <a:latin typeface="Courier New" panose="02070309020205020404" pitchFamily="49" charset="0"/>
                <a:cs typeface="Courier New" panose="02070309020205020404" pitchFamily="49" charset="0"/>
              </a:rPr>
              <a:t>-auth</a:t>
            </a:r>
          </a:p>
          <a:p>
            <a:pPr marL="0" indent="0">
              <a:buNone/>
            </a:pPr>
            <a:endParaRPr lang="en-US" b="1" dirty="0">
              <a:solidFill>
                <a:srgbClr val="212529"/>
              </a:solidFill>
              <a:latin typeface="Courier New" panose="02070309020205020404" pitchFamily="49" charset="0"/>
              <a:cs typeface="Courier New" panose="02070309020205020404" pitchFamily="49" charset="0"/>
            </a:endParaRPr>
          </a:p>
          <a:p>
            <a:pPr marL="0" indent="0">
              <a:buNone/>
            </a:pPr>
            <a:r>
              <a:rPr lang="en-US" b="1" dirty="0">
                <a:solidFill>
                  <a:srgbClr val="212529"/>
                </a:solidFill>
                <a:latin typeface="Courier New" panose="02070309020205020404" pitchFamily="49" charset="0"/>
                <a:cs typeface="Courier New" panose="02070309020205020404" pitchFamily="49" charset="0"/>
              </a:rPr>
              <a:t>Template: </a:t>
            </a:r>
          </a:p>
          <a:p>
            <a:pPr marL="0" indent="0">
              <a:buNone/>
            </a:pPr>
            <a:r>
              <a:rPr lang="en-US" b="0" i="0" dirty="0" err="1">
                <a:solidFill>
                  <a:srgbClr val="212529"/>
                </a:solidFill>
                <a:effectLst/>
                <a:latin typeface="Courier New" panose="02070309020205020404" pitchFamily="49" charset="0"/>
                <a:cs typeface="Courier New" panose="02070309020205020404" pitchFamily="49" charset="0"/>
              </a:rPr>
              <a:t>az</a:t>
            </a:r>
            <a:r>
              <a:rPr lang="en-US" b="0" i="0" dirty="0">
                <a:solidFill>
                  <a:srgbClr val="212529"/>
                </a:solidFill>
                <a:effectLst/>
                <a:latin typeface="Courier New" panose="02070309020205020404" pitchFamily="49" charset="0"/>
                <a:cs typeface="Courier New" panose="02070309020205020404" pitchFamily="49" charset="0"/>
              </a:rPr>
              <a:t> ad </a:t>
            </a:r>
            <a:r>
              <a:rPr lang="en-US" b="0" i="0" dirty="0" err="1">
                <a:solidFill>
                  <a:srgbClr val="212529"/>
                </a:solidFill>
                <a:effectLst/>
                <a:latin typeface="Courier New" panose="02070309020205020404" pitchFamily="49" charset="0"/>
                <a:cs typeface="Courier New" panose="02070309020205020404" pitchFamily="49" charset="0"/>
              </a:rPr>
              <a:t>sp</a:t>
            </a:r>
            <a:r>
              <a:rPr lang="en-US" b="0" i="0" dirty="0">
                <a:solidFill>
                  <a:srgbClr val="212529"/>
                </a:solidFill>
                <a:effectLst/>
                <a:latin typeface="Courier New" panose="02070309020205020404" pitchFamily="49" charset="0"/>
                <a:cs typeface="Courier New" panose="02070309020205020404" pitchFamily="49" charset="0"/>
              </a:rPr>
              <a:t> create-for-</a:t>
            </a:r>
            <a:r>
              <a:rPr lang="en-US" b="0" i="0" dirty="0" err="1">
                <a:solidFill>
                  <a:srgbClr val="212529"/>
                </a:solidFill>
                <a:effectLst/>
                <a:latin typeface="Courier New" panose="02070309020205020404" pitchFamily="49" charset="0"/>
                <a:cs typeface="Courier New" panose="02070309020205020404" pitchFamily="49" charset="0"/>
              </a:rPr>
              <a:t>rbac</a:t>
            </a:r>
            <a:r>
              <a:rPr lang="en-US" b="0" i="0" dirty="0">
                <a:solidFill>
                  <a:srgbClr val="212529"/>
                </a:solidFill>
                <a:effectLst/>
                <a:latin typeface="Courier New" panose="02070309020205020404" pitchFamily="49" charset="0"/>
                <a:cs typeface="Courier New" panose="02070309020205020404" pitchFamily="49" charset="0"/>
              </a:rPr>
              <a:t> --name "&lt;service-principal-name&gt;" --role contributor \ --scopes /subscriptions/&lt;subscription-id&gt;/</a:t>
            </a:r>
            <a:r>
              <a:rPr lang="en-US" b="0" i="0" dirty="0" err="1">
                <a:solidFill>
                  <a:srgbClr val="212529"/>
                </a:solidFill>
                <a:effectLst/>
                <a:latin typeface="Courier New" panose="02070309020205020404" pitchFamily="49" charset="0"/>
                <a:cs typeface="Courier New" panose="02070309020205020404" pitchFamily="49" charset="0"/>
              </a:rPr>
              <a:t>resourceGroups</a:t>
            </a:r>
            <a:r>
              <a:rPr lang="en-US" b="0" i="0" dirty="0">
                <a:solidFill>
                  <a:srgbClr val="212529"/>
                </a:solidFill>
                <a:effectLst/>
                <a:latin typeface="Courier New" panose="02070309020205020404" pitchFamily="49" charset="0"/>
                <a:cs typeface="Courier New" panose="02070309020205020404" pitchFamily="49" charset="0"/>
              </a:rPr>
              <a:t>/&lt;your-resource-group-name&gt; \ --</a:t>
            </a:r>
            <a:r>
              <a:rPr lang="en-US" b="0" i="0" dirty="0" err="1">
                <a:solidFill>
                  <a:srgbClr val="212529"/>
                </a:solidFill>
                <a:effectLst/>
                <a:latin typeface="Courier New" panose="02070309020205020404" pitchFamily="49" charset="0"/>
                <a:cs typeface="Courier New" panose="02070309020205020404" pitchFamily="49" charset="0"/>
              </a:rPr>
              <a:t>sdk</a:t>
            </a:r>
            <a:r>
              <a:rPr lang="en-US" b="0" i="0" dirty="0">
                <a:solidFill>
                  <a:srgbClr val="212529"/>
                </a:solidFill>
                <a:effectLst/>
                <a:latin typeface="Courier New" panose="02070309020205020404" pitchFamily="49" charset="0"/>
                <a:cs typeface="Courier New" panose="02070309020205020404" pitchFamily="49" charset="0"/>
              </a:rPr>
              <a:t>-auth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93730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7A95-AA6D-EDC3-8916-EAFF830A3BC2}"/>
              </a:ext>
            </a:extLst>
          </p:cNvPr>
          <p:cNvSpPr>
            <a:spLocks noGrp="1"/>
          </p:cNvSpPr>
          <p:nvPr>
            <p:ph type="title"/>
          </p:nvPr>
        </p:nvSpPr>
        <p:spPr/>
        <p:txBody>
          <a:bodyPr>
            <a:normAutofit fontScale="90000"/>
          </a:bodyPr>
          <a:lstStyle/>
          <a:p>
            <a:r>
              <a:rPr lang="en-US" dirty="0"/>
              <a:t>GitHub Action secret format</a:t>
            </a:r>
          </a:p>
        </p:txBody>
      </p:sp>
      <p:sp>
        <p:nvSpPr>
          <p:cNvPr id="3" name="Content Placeholder 2">
            <a:extLst>
              <a:ext uri="{FF2B5EF4-FFF2-40B4-BE49-F238E27FC236}">
                <a16:creationId xmlns:a16="http://schemas.microsoft.com/office/drawing/2014/main" id="{D4382C58-C635-A780-9D9E-48DFD118D907}"/>
              </a:ext>
            </a:extLst>
          </p:cNvPr>
          <p:cNvSpPr>
            <a:spLocks noGrp="1"/>
          </p:cNvSpPr>
          <p:nvPr>
            <p:ph sz="quarter" idx="14"/>
          </p:nvPr>
        </p:nvSpPr>
        <p:spPr/>
        <p:txBody>
          <a:bodyPr>
            <a:normAutofit fontScale="70000" lnSpcReduction="20000"/>
          </a:bodyPr>
          <a:lstStyle/>
          <a:p>
            <a:pPr marL="0" indent="0">
              <a:buNone/>
            </a:pPr>
            <a:r>
              <a:rPr lang="en-US" dirty="0"/>
              <a:t>{</a:t>
            </a:r>
          </a:p>
          <a:p>
            <a:pPr marL="0" indent="0">
              <a:buNone/>
            </a:pPr>
            <a:r>
              <a:rPr lang="en-US" dirty="0"/>
              <a:t>"</a:t>
            </a:r>
            <a:r>
              <a:rPr lang="en-US" dirty="0" err="1"/>
              <a:t>clientId</a:t>
            </a:r>
            <a:r>
              <a:rPr lang="en-US" dirty="0"/>
              <a:t>": "your-client-id",</a:t>
            </a:r>
          </a:p>
          <a:p>
            <a:pPr marL="0" indent="0">
              <a:buNone/>
            </a:pPr>
            <a:r>
              <a:rPr lang="en-US" dirty="0"/>
              <a:t>"</a:t>
            </a:r>
            <a:r>
              <a:rPr lang="en-US" dirty="0" err="1"/>
              <a:t>clientSecret</a:t>
            </a:r>
            <a:r>
              <a:rPr lang="en-US" dirty="0"/>
              <a:t>": "your-client-secret",</a:t>
            </a:r>
          </a:p>
          <a:p>
            <a:pPr marL="0" indent="0">
              <a:buNone/>
            </a:pPr>
            <a:r>
              <a:rPr lang="en-US" dirty="0"/>
              <a:t>"</a:t>
            </a:r>
            <a:r>
              <a:rPr lang="en-US" dirty="0" err="1"/>
              <a:t>subscriptionId</a:t>
            </a:r>
            <a:r>
              <a:rPr lang="en-US" dirty="0"/>
              <a:t>": "your-subscription-id",</a:t>
            </a:r>
          </a:p>
          <a:p>
            <a:pPr marL="0" indent="0">
              <a:buNone/>
            </a:pPr>
            <a:r>
              <a:rPr lang="en-US" dirty="0"/>
              <a:t>"</a:t>
            </a:r>
            <a:r>
              <a:rPr lang="en-US" dirty="0" err="1"/>
              <a:t>tenantId</a:t>
            </a:r>
            <a:r>
              <a:rPr lang="en-US" dirty="0"/>
              <a:t>": "your-tenant-id",</a:t>
            </a:r>
          </a:p>
          <a:p>
            <a:pPr marL="0" indent="0">
              <a:buNone/>
            </a:pPr>
            <a:r>
              <a:rPr lang="en-US" dirty="0"/>
              <a:t>"</a:t>
            </a:r>
            <a:r>
              <a:rPr lang="en-US" dirty="0" err="1"/>
              <a:t>activeDirectoryEndpointUrl</a:t>
            </a:r>
            <a:r>
              <a:rPr lang="en-US" dirty="0"/>
              <a:t>": "https://login.microsoftonline.com",</a:t>
            </a:r>
          </a:p>
          <a:p>
            <a:pPr marL="0" indent="0">
              <a:buNone/>
            </a:pPr>
            <a:r>
              <a:rPr lang="en-US" dirty="0"/>
              <a:t>"</a:t>
            </a:r>
            <a:r>
              <a:rPr lang="en-US" dirty="0" err="1"/>
              <a:t>resourceManagerEndpointUrl</a:t>
            </a:r>
            <a:r>
              <a:rPr lang="en-US" dirty="0"/>
              <a:t>": "https://management.azure.com/",</a:t>
            </a:r>
          </a:p>
          <a:p>
            <a:pPr marL="0" indent="0">
              <a:buNone/>
            </a:pPr>
            <a:r>
              <a:rPr lang="en-US" dirty="0"/>
              <a:t>"</a:t>
            </a:r>
            <a:r>
              <a:rPr lang="en-US" dirty="0" err="1"/>
              <a:t>activeDirectoryGraphResourceId</a:t>
            </a:r>
            <a:r>
              <a:rPr lang="en-US" dirty="0"/>
              <a:t>": "https://graph.windows.net/",</a:t>
            </a:r>
          </a:p>
          <a:p>
            <a:pPr marL="0" indent="0">
              <a:buNone/>
            </a:pPr>
            <a:r>
              <a:rPr lang="en-US" dirty="0"/>
              <a:t>"</a:t>
            </a:r>
            <a:r>
              <a:rPr lang="en-US" dirty="0" err="1"/>
              <a:t>sqlManagementEndpointUrl</a:t>
            </a:r>
            <a:r>
              <a:rPr lang="en-US" dirty="0"/>
              <a:t>": "https://management.core.windows.net:8443/",</a:t>
            </a:r>
          </a:p>
          <a:p>
            <a:pPr marL="0" indent="0">
              <a:buNone/>
            </a:pPr>
            <a:r>
              <a:rPr lang="en-US" dirty="0"/>
              <a:t>"</a:t>
            </a:r>
            <a:r>
              <a:rPr lang="en-US" dirty="0" err="1"/>
              <a:t>galleryEndpointUrl</a:t>
            </a:r>
            <a:r>
              <a:rPr lang="en-US" dirty="0"/>
              <a:t>": "https://gallery.azure.com/",</a:t>
            </a:r>
          </a:p>
          <a:p>
            <a:pPr marL="0" indent="0">
              <a:buNone/>
            </a:pPr>
            <a:r>
              <a:rPr lang="en-US" dirty="0"/>
              <a:t>"</a:t>
            </a:r>
            <a:r>
              <a:rPr lang="en-US" dirty="0" err="1"/>
              <a:t>managementEndpointUrl</a:t>
            </a:r>
            <a:r>
              <a:rPr lang="en-US" dirty="0"/>
              <a:t>": "https://management.core.windows.net/"</a:t>
            </a:r>
          </a:p>
          <a:p>
            <a:pPr marL="0" indent="0">
              <a:buNone/>
            </a:pPr>
            <a:r>
              <a:rPr lang="en-US" dirty="0"/>
              <a:t>}</a:t>
            </a:r>
          </a:p>
        </p:txBody>
      </p:sp>
    </p:spTree>
    <p:extLst>
      <p:ext uri="{BB962C8B-B14F-4D97-AF65-F5344CB8AC3E}">
        <p14:creationId xmlns:p14="http://schemas.microsoft.com/office/powerpoint/2010/main" val="3139596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18798-CB2E-D18F-5054-38C53DEA97D4}"/>
              </a:ext>
            </a:extLst>
          </p:cNvPr>
          <p:cNvSpPr>
            <a:spLocks noGrp="1"/>
          </p:cNvSpPr>
          <p:nvPr>
            <p:ph type="title"/>
          </p:nvPr>
        </p:nvSpPr>
        <p:spPr/>
        <p:txBody>
          <a:bodyPr>
            <a:normAutofit fontScale="90000"/>
          </a:bodyPr>
          <a:lstStyle/>
          <a:p>
            <a:r>
              <a:rPr lang="en-IN" dirty="0"/>
              <a:t>Client Secret</a:t>
            </a:r>
          </a:p>
        </p:txBody>
      </p:sp>
      <p:pic>
        <p:nvPicPr>
          <p:cNvPr id="5" name="Content Placeholder 4">
            <a:extLst>
              <a:ext uri="{FF2B5EF4-FFF2-40B4-BE49-F238E27FC236}">
                <a16:creationId xmlns:a16="http://schemas.microsoft.com/office/drawing/2014/main" id="{60BA937D-8E31-C3CF-B746-553D69039A59}"/>
              </a:ext>
            </a:extLst>
          </p:cNvPr>
          <p:cNvPicPr>
            <a:picLocks noGrp="1" noChangeAspect="1"/>
          </p:cNvPicPr>
          <p:nvPr>
            <p:ph sz="quarter" idx="14"/>
          </p:nvPr>
        </p:nvPicPr>
        <p:blipFill>
          <a:blip r:embed="rId2"/>
          <a:stretch>
            <a:fillRect/>
          </a:stretch>
        </p:blipFill>
        <p:spPr>
          <a:xfrm>
            <a:off x="2451039" y="1354160"/>
            <a:ext cx="6686522" cy="5067884"/>
          </a:xfrm>
        </p:spPr>
      </p:pic>
    </p:spTree>
    <p:extLst>
      <p:ext uri="{BB962C8B-B14F-4D97-AF65-F5344CB8AC3E}">
        <p14:creationId xmlns:p14="http://schemas.microsoft.com/office/powerpoint/2010/main" val="249648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4EECE-94DC-F19C-2DC2-CE8529FB1F56}"/>
              </a:ext>
            </a:extLst>
          </p:cNvPr>
          <p:cNvSpPr>
            <a:spLocks noGrp="1"/>
          </p:cNvSpPr>
          <p:nvPr>
            <p:ph type="title"/>
          </p:nvPr>
        </p:nvSpPr>
        <p:spPr/>
        <p:txBody>
          <a:bodyPr>
            <a:normAutofit fontScale="90000"/>
          </a:bodyPr>
          <a:lstStyle/>
          <a:p>
            <a:r>
              <a:rPr lang="en-IN" dirty="0"/>
              <a:t>Prepare workflow: </a:t>
            </a:r>
          </a:p>
        </p:txBody>
      </p:sp>
      <p:sp>
        <p:nvSpPr>
          <p:cNvPr id="3" name="Content Placeholder 2">
            <a:extLst>
              <a:ext uri="{FF2B5EF4-FFF2-40B4-BE49-F238E27FC236}">
                <a16:creationId xmlns:a16="http://schemas.microsoft.com/office/drawing/2014/main" id="{94D8EF8C-F293-CE3F-A015-BDEF9D925D7B}"/>
              </a:ext>
            </a:extLst>
          </p:cNvPr>
          <p:cNvSpPr>
            <a:spLocks noGrp="1"/>
          </p:cNvSpPr>
          <p:nvPr>
            <p:ph sz="quarter" idx="14"/>
          </p:nvPr>
        </p:nvSpPr>
        <p:spPr>
          <a:xfrm>
            <a:off x="931862" y="2258158"/>
            <a:ext cx="10328275" cy="4314825"/>
          </a:xfrm>
        </p:spPr>
        <p:txBody>
          <a:bodyPr>
            <a:normAutofit fontScale="55000" lnSpcReduction="20000"/>
          </a:bodyPr>
          <a:lstStyle/>
          <a:p>
            <a:pPr marL="0" indent="0">
              <a:spcBef>
                <a:spcPts val="600"/>
              </a:spcBef>
              <a:buNone/>
            </a:pPr>
            <a:r>
              <a:rPr lang="en-IN" b="0" dirty="0">
                <a:solidFill>
                  <a:srgbClr val="569CD6"/>
                </a:solidFill>
                <a:effectLst/>
                <a:latin typeface="Consolas" panose="020B0609020204030204" pitchFamily="49" charset="0"/>
              </a:rPr>
              <a:t>name</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Manually trigger an Azure Machine Learning job</a:t>
            </a:r>
            <a:br>
              <a:rPr lang="en-IN" b="0" dirty="0">
                <a:solidFill>
                  <a:srgbClr val="CCCCCC"/>
                </a:solidFill>
                <a:effectLst/>
                <a:latin typeface="Consolas" panose="020B0609020204030204" pitchFamily="49" charset="0"/>
              </a:rPr>
            </a:br>
            <a:r>
              <a:rPr lang="en-IN" b="0" dirty="0">
                <a:solidFill>
                  <a:srgbClr val="569CD6"/>
                </a:solidFill>
                <a:effectLst/>
                <a:latin typeface="Consolas" panose="020B0609020204030204" pitchFamily="49" charset="0"/>
              </a:rPr>
              <a:t>on</a:t>
            </a:r>
            <a:r>
              <a:rPr lang="en-IN" b="0" dirty="0">
                <a:solidFill>
                  <a:srgbClr val="CCCCCC"/>
                </a:solidFill>
                <a:effectLst/>
                <a:latin typeface="Consolas" panose="020B0609020204030204" pitchFamily="49" charset="0"/>
              </a:rPr>
              <a:t>:</a:t>
            </a:r>
          </a:p>
          <a:p>
            <a:pPr marL="0" indent="0">
              <a:spcBef>
                <a:spcPts val="600"/>
              </a:spcBef>
              <a:buNone/>
            </a:pPr>
            <a:r>
              <a:rPr lang="en-IN" b="0" dirty="0">
                <a:solidFill>
                  <a:srgbClr val="CCCCCC"/>
                </a:solidFill>
                <a:effectLst/>
                <a:latin typeface="Consolas" panose="020B0609020204030204" pitchFamily="49" charset="0"/>
              </a:rPr>
              <a:t>  </a:t>
            </a:r>
            <a:r>
              <a:rPr lang="en-IN" b="0" dirty="0" err="1">
                <a:solidFill>
                  <a:srgbClr val="569CD6"/>
                </a:solidFill>
                <a:effectLst/>
                <a:latin typeface="Consolas" panose="020B0609020204030204" pitchFamily="49" charset="0"/>
              </a:rPr>
              <a:t>workflow_dispatch</a:t>
            </a:r>
            <a:r>
              <a:rPr lang="en-IN" b="0" dirty="0">
                <a:solidFill>
                  <a:srgbClr val="CCCCCC"/>
                </a:solidFill>
                <a:effectLst/>
                <a:latin typeface="Consolas" panose="020B0609020204030204" pitchFamily="49" charset="0"/>
              </a:rPr>
              <a:t>:</a:t>
            </a:r>
            <a:br>
              <a:rPr lang="en-IN" b="0" dirty="0">
                <a:solidFill>
                  <a:srgbClr val="CCCCCC"/>
                </a:solidFill>
                <a:effectLst/>
                <a:latin typeface="Consolas" panose="020B0609020204030204" pitchFamily="49" charset="0"/>
              </a:rPr>
            </a:br>
            <a:r>
              <a:rPr lang="en-IN" b="0" dirty="0">
                <a:solidFill>
                  <a:srgbClr val="569CD6"/>
                </a:solidFill>
                <a:effectLst/>
                <a:latin typeface="Consolas" panose="020B0609020204030204" pitchFamily="49" charset="0"/>
              </a:rPr>
              <a:t>jobs</a:t>
            </a:r>
            <a:r>
              <a:rPr lang="en-IN" b="0" dirty="0">
                <a:solidFill>
                  <a:srgbClr val="CCCCCC"/>
                </a:solidFill>
                <a:effectLst/>
                <a:latin typeface="Consolas" panose="020B0609020204030204" pitchFamily="49" charset="0"/>
              </a:rPr>
              <a:t>:</a:t>
            </a:r>
          </a:p>
          <a:p>
            <a:pPr marL="0" indent="0">
              <a:spcBef>
                <a:spcPts val="600"/>
              </a:spcBef>
              <a:buNone/>
            </a:pP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train</a:t>
            </a:r>
            <a:r>
              <a:rPr lang="en-IN" b="0" dirty="0">
                <a:solidFill>
                  <a:srgbClr val="CCCCCC"/>
                </a:solidFill>
                <a:effectLst/>
                <a:latin typeface="Consolas" panose="020B0609020204030204" pitchFamily="49" charset="0"/>
              </a:rPr>
              <a:t>:</a:t>
            </a:r>
          </a:p>
          <a:p>
            <a:pPr marL="0" indent="0">
              <a:spcBef>
                <a:spcPts val="600"/>
              </a:spcBef>
              <a:buNone/>
            </a:pP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runs-on</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ubuntu-latest</a:t>
            </a:r>
            <a:endParaRPr lang="en-IN" b="0" dirty="0">
              <a:solidFill>
                <a:srgbClr val="CCCCCC"/>
              </a:solidFill>
              <a:effectLst/>
              <a:latin typeface="Consolas" panose="020B0609020204030204" pitchFamily="49" charset="0"/>
            </a:endParaRPr>
          </a:p>
          <a:p>
            <a:pPr marL="0" indent="0">
              <a:spcBef>
                <a:spcPts val="600"/>
              </a:spcBef>
              <a:buNone/>
            </a:pP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steps</a:t>
            </a:r>
            <a:r>
              <a:rPr lang="en-IN" b="0" dirty="0">
                <a:solidFill>
                  <a:srgbClr val="CCCCCC"/>
                </a:solidFill>
                <a:effectLst/>
                <a:latin typeface="Consolas" panose="020B0609020204030204" pitchFamily="49" charset="0"/>
              </a:rPr>
              <a:t>:</a:t>
            </a:r>
          </a:p>
          <a:p>
            <a:pPr marL="0" indent="0">
              <a:spcBef>
                <a:spcPts val="600"/>
              </a:spcBef>
              <a:buNone/>
            </a:pPr>
            <a:r>
              <a:rPr lang="en-IN" b="0" dirty="0">
                <a:solidFill>
                  <a:srgbClr val="CCCCCC"/>
                </a:solidFill>
                <a:effectLst/>
                <a:latin typeface="Consolas" panose="020B0609020204030204" pitchFamily="49" charset="0"/>
              </a:rPr>
              <a:t>    - </a:t>
            </a:r>
            <a:r>
              <a:rPr lang="en-IN" b="0" dirty="0">
                <a:solidFill>
                  <a:srgbClr val="569CD6"/>
                </a:solidFill>
                <a:effectLst/>
                <a:latin typeface="Consolas" panose="020B0609020204030204" pitchFamily="49" charset="0"/>
              </a:rPr>
              <a:t>name</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Check out repo</a:t>
            </a:r>
            <a:endParaRPr lang="en-IN" b="0" dirty="0">
              <a:solidFill>
                <a:srgbClr val="CCCCCC"/>
              </a:solidFill>
              <a:effectLst/>
              <a:latin typeface="Consolas" panose="020B0609020204030204" pitchFamily="49" charset="0"/>
            </a:endParaRPr>
          </a:p>
          <a:p>
            <a:pPr marL="0" indent="0">
              <a:spcBef>
                <a:spcPts val="600"/>
              </a:spcBef>
              <a:buNone/>
            </a:pP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uses</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actions/</a:t>
            </a:r>
            <a:r>
              <a:rPr lang="en-IN" b="0" dirty="0" err="1">
                <a:solidFill>
                  <a:srgbClr val="CE9178"/>
                </a:solidFill>
                <a:effectLst/>
                <a:latin typeface="Consolas" panose="020B0609020204030204" pitchFamily="49" charset="0"/>
              </a:rPr>
              <a:t>checkout@main</a:t>
            </a:r>
            <a:endParaRPr lang="en-IN" b="0" dirty="0">
              <a:solidFill>
                <a:srgbClr val="CCCCCC"/>
              </a:solidFill>
              <a:effectLst/>
              <a:latin typeface="Consolas" panose="020B0609020204030204" pitchFamily="49" charset="0"/>
            </a:endParaRPr>
          </a:p>
          <a:p>
            <a:pPr marL="0" indent="0">
              <a:spcBef>
                <a:spcPts val="600"/>
              </a:spcBef>
              <a:buNone/>
            </a:pPr>
            <a:r>
              <a:rPr lang="en-IN" b="0" dirty="0">
                <a:solidFill>
                  <a:srgbClr val="CCCCCC"/>
                </a:solidFill>
                <a:effectLst/>
                <a:latin typeface="Consolas" panose="020B0609020204030204" pitchFamily="49" charset="0"/>
              </a:rPr>
              <a:t>    - </a:t>
            </a:r>
            <a:r>
              <a:rPr lang="en-IN" b="0" dirty="0">
                <a:solidFill>
                  <a:srgbClr val="569CD6"/>
                </a:solidFill>
                <a:effectLst/>
                <a:latin typeface="Consolas" panose="020B0609020204030204" pitchFamily="49" charset="0"/>
              </a:rPr>
              <a:t>name</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Install </a:t>
            </a:r>
            <a:r>
              <a:rPr lang="en-IN" b="0" dirty="0" err="1">
                <a:solidFill>
                  <a:srgbClr val="CE9178"/>
                </a:solidFill>
                <a:effectLst/>
                <a:latin typeface="Consolas" panose="020B0609020204030204" pitchFamily="49" charset="0"/>
              </a:rPr>
              <a:t>az</a:t>
            </a:r>
            <a:r>
              <a:rPr lang="en-IN" b="0" dirty="0">
                <a:solidFill>
                  <a:srgbClr val="CE9178"/>
                </a:solidFill>
                <a:effectLst/>
                <a:latin typeface="Consolas" panose="020B0609020204030204" pitchFamily="49" charset="0"/>
              </a:rPr>
              <a:t> ml extension</a:t>
            </a:r>
            <a:endParaRPr lang="en-IN" b="0" dirty="0">
              <a:solidFill>
                <a:srgbClr val="CCCCCC"/>
              </a:solidFill>
              <a:effectLst/>
              <a:latin typeface="Consolas" panose="020B0609020204030204" pitchFamily="49" charset="0"/>
            </a:endParaRPr>
          </a:p>
          <a:p>
            <a:pPr marL="0" indent="0">
              <a:spcBef>
                <a:spcPts val="600"/>
              </a:spcBef>
              <a:buNone/>
            </a:pP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run</a:t>
            </a:r>
            <a:r>
              <a:rPr lang="en-IN" b="0" dirty="0">
                <a:solidFill>
                  <a:srgbClr val="CCCCCC"/>
                </a:solidFill>
                <a:effectLst/>
                <a:latin typeface="Consolas" panose="020B0609020204030204" pitchFamily="49" charset="0"/>
              </a:rPr>
              <a:t>: </a:t>
            </a:r>
            <a:r>
              <a:rPr lang="en-IN" b="0" dirty="0" err="1">
                <a:solidFill>
                  <a:srgbClr val="CE9178"/>
                </a:solidFill>
                <a:effectLst/>
                <a:latin typeface="Consolas" panose="020B0609020204030204" pitchFamily="49" charset="0"/>
              </a:rPr>
              <a:t>az</a:t>
            </a:r>
            <a:r>
              <a:rPr lang="en-IN" b="0" dirty="0">
                <a:solidFill>
                  <a:srgbClr val="CE9178"/>
                </a:solidFill>
                <a:effectLst/>
                <a:latin typeface="Consolas" panose="020B0609020204030204" pitchFamily="49" charset="0"/>
              </a:rPr>
              <a:t> extension add -n ml -y</a:t>
            </a:r>
            <a:endParaRPr lang="en-IN" b="0" dirty="0">
              <a:solidFill>
                <a:srgbClr val="CCCCCC"/>
              </a:solidFill>
              <a:effectLst/>
              <a:latin typeface="Consolas" panose="020B0609020204030204" pitchFamily="49" charset="0"/>
            </a:endParaRPr>
          </a:p>
          <a:p>
            <a:pPr marL="0" indent="0">
              <a:spcBef>
                <a:spcPts val="600"/>
              </a:spcBef>
              <a:buNone/>
            </a:pPr>
            <a:r>
              <a:rPr lang="en-IN" b="0" dirty="0">
                <a:solidFill>
                  <a:srgbClr val="CCCCCC"/>
                </a:solidFill>
                <a:effectLst/>
                <a:latin typeface="Consolas" panose="020B0609020204030204" pitchFamily="49" charset="0"/>
              </a:rPr>
              <a:t>    - </a:t>
            </a:r>
            <a:r>
              <a:rPr lang="en-IN" b="0" dirty="0">
                <a:solidFill>
                  <a:srgbClr val="569CD6"/>
                </a:solidFill>
                <a:effectLst/>
                <a:latin typeface="Consolas" panose="020B0609020204030204" pitchFamily="49" charset="0"/>
              </a:rPr>
              <a:t>name</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Azure login</a:t>
            </a:r>
            <a:endParaRPr lang="en-IN" b="0" dirty="0">
              <a:solidFill>
                <a:srgbClr val="CCCCCC"/>
              </a:solidFill>
              <a:effectLst/>
              <a:latin typeface="Consolas" panose="020B0609020204030204" pitchFamily="49" charset="0"/>
            </a:endParaRPr>
          </a:p>
          <a:p>
            <a:pPr marL="0" indent="0">
              <a:spcBef>
                <a:spcPts val="600"/>
              </a:spcBef>
              <a:buNone/>
            </a:pP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uses</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azure/login@v1</a:t>
            </a:r>
            <a:endParaRPr lang="en-IN" b="0" dirty="0">
              <a:solidFill>
                <a:srgbClr val="CCCCCC"/>
              </a:solidFill>
              <a:effectLst/>
              <a:latin typeface="Consolas" panose="020B0609020204030204" pitchFamily="49" charset="0"/>
            </a:endParaRPr>
          </a:p>
          <a:p>
            <a:pPr marL="0" indent="0">
              <a:spcBef>
                <a:spcPts val="600"/>
              </a:spcBef>
              <a:buNone/>
            </a:pP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with</a:t>
            </a:r>
            <a:r>
              <a:rPr lang="en-IN" b="0" dirty="0">
                <a:solidFill>
                  <a:srgbClr val="CCCCCC"/>
                </a:solidFill>
                <a:effectLst/>
                <a:latin typeface="Consolas" panose="020B0609020204030204" pitchFamily="49" charset="0"/>
              </a:rPr>
              <a:t>:</a:t>
            </a:r>
          </a:p>
          <a:p>
            <a:pPr marL="0" indent="0">
              <a:spcBef>
                <a:spcPts val="600"/>
              </a:spcBef>
              <a:buNone/>
            </a:pP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creds</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secrets.AZURE_CREDENTIALS</a:t>
            </a:r>
            <a:r>
              <a:rPr lang="en-IN" b="0" dirty="0">
                <a:solidFill>
                  <a:srgbClr val="CE9178"/>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a:p>
            <a:pPr marL="0" indent="0">
              <a:spcBef>
                <a:spcPts val="600"/>
              </a:spcBef>
              <a:buNone/>
            </a:pPr>
            <a:r>
              <a:rPr lang="en-IN" b="0" dirty="0">
                <a:solidFill>
                  <a:srgbClr val="CCCCCC"/>
                </a:solidFill>
                <a:effectLst/>
                <a:latin typeface="Consolas" panose="020B0609020204030204" pitchFamily="49" charset="0"/>
              </a:rPr>
              <a:t>    - </a:t>
            </a:r>
            <a:r>
              <a:rPr lang="en-IN" b="0" dirty="0">
                <a:solidFill>
                  <a:srgbClr val="569CD6"/>
                </a:solidFill>
                <a:effectLst/>
                <a:latin typeface="Consolas" panose="020B0609020204030204" pitchFamily="49" charset="0"/>
              </a:rPr>
              <a:t>name</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Run Azure ML Job</a:t>
            </a:r>
            <a:endParaRPr lang="en-IN" b="0" dirty="0">
              <a:solidFill>
                <a:srgbClr val="CCCCCC"/>
              </a:solidFill>
              <a:effectLst/>
              <a:latin typeface="Consolas" panose="020B0609020204030204" pitchFamily="49" charset="0"/>
            </a:endParaRPr>
          </a:p>
          <a:p>
            <a:pPr marL="0" indent="0">
              <a:spcBef>
                <a:spcPts val="600"/>
              </a:spcBef>
              <a:buNone/>
            </a:pPr>
            <a:r>
              <a:rPr lang="en-IN" b="0" dirty="0">
                <a:solidFill>
                  <a:srgbClr val="CCCCCC"/>
                </a:solidFill>
                <a:effectLst/>
                <a:latin typeface="Consolas" panose="020B0609020204030204" pitchFamily="49" charset="0"/>
              </a:rPr>
              <a:t>      </a:t>
            </a:r>
            <a:r>
              <a:rPr lang="en-IN" b="0" dirty="0">
                <a:solidFill>
                  <a:srgbClr val="569CD6"/>
                </a:solidFill>
                <a:effectLst/>
                <a:latin typeface="Consolas" panose="020B0609020204030204" pitchFamily="49" charset="0"/>
              </a:rPr>
              <a:t>run</a:t>
            </a:r>
            <a:r>
              <a:rPr lang="en-IN" b="0" dirty="0">
                <a:solidFill>
                  <a:srgbClr val="CCCCCC"/>
                </a:solidFill>
                <a:effectLst/>
                <a:latin typeface="Consolas" panose="020B0609020204030204" pitchFamily="49" charset="0"/>
              </a:rPr>
              <a:t>: </a:t>
            </a:r>
            <a:r>
              <a:rPr lang="en-IN" b="0" dirty="0" err="1">
                <a:solidFill>
                  <a:srgbClr val="CE9178"/>
                </a:solidFill>
                <a:effectLst/>
                <a:latin typeface="Consolas" panose="020B0609020204030204" pitchFamily="49" charset="0"/>
              </a:rPr>
              <a:t>az</a:t>
            </a:r>
            <a:r>
              <a:rPr lang="en-IN" b="0" dirty="0">
                <a:solidFill>
                  <a:srgbClr val="CE9178"/>
                </a:solidFill>
                <a:effectLst/>
                <a:latin typeface="Consolas" panose="020B0609020204030204" pitchFamily="49" charset="0"/>
              </a:rPr>
              <a:t> ml job create --file </a:t>
            </a:r>
            <a:r>
              <a:rPr lang="en-IN" b="0" dirty="0" err="1">
                <a:solidFill>
                  <a:srgbClr val="CE9178"/>
                </a:solidFill>
                <a:effectLst/>
                <a:latin typeface="Consolas" panose="020B0609020204030204" pitchFamily="49" charset="0"/>
              </a:rPr>
              <a:t>src</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job.yml</a:t>
            </a:r>
            <a:r>
              <a:rPr lang="en-IN" b="0" dirty="0">
                <a:solidFill>
                  <a:srgbClr val="CE9178"/>
                </a:solidFill>
                <a:effectLst/>
                <a:latin typeface="Consolas" panose="020B0609020204030204" pitchFamily="49" charset="0"/>
              </a:rPr>
              <a:t> --workspace-name </a:t>
            </a:r>
            <a:r>
              <a:rPr lang="en-IN" b="0" dirty="0" err="1">
                <a:solidFill>
                  <a:srgbClr val="CE9178"/>
                </a:solidFill>
                <a:effectLst/>
                <a:latin typeface="Consolas" panose="020B0609020204030204" pitchFamily="49" charset="0"/>
              </a:rPr>
              <a:t>anshu-aml</a:t>
            </a:r>
            <a:r>
              <a:rPr lang="en-IN" b="0" dirty="0">
                <a:solidFill>
                  <a:srgbClr val="CE9178"/>
                </a:solidFill>
                <a:effectLst/>
                <a:latin typeface="Consolas" panose="020B0609020204030204" pitchFamily="49" charset="0"/>
              </a:rPr>
              <a:t> --resource-group </a:t>
            </a:r>
            <a:r>
              <a:rPr lang="en-IN" b="0" dirty="0" err="1">
                <a:solidFill>
                  <a:srgbClr val="CE9178"/>
                </a:solidFill>
                <a:effectLst/>
                <a:latin typeface="Consolas" panose="020B0609020204030204" pitchFamily="49" charset="0"/>
              </a:rPr>
              <a:t>scb</a:t>
            </a:r>
            <a:endParaRPr lang="en-IN" b="0" dirty="0">
              <a:solidFill>
                <a:srgbClr val="CE9178"/>
              </a:solidFill>
              <a:effectLst/>
              <a:latin typeface="Consolas" panose="020B0609020204030204" pitchFamily="49" charset="0"/>
            </a:endParaRPr>
          </a:p>
          <a:p>
            <a:pPr marL="0" indent="0">
              <a:spcBef>
                <a:spcPts val="600"/>
              </a:spcBef>
              <a:buNone/>
            </a:pPr>
            <a:endParaRPr lang="en-IN" dirty="0"/>
          </a:p>
        </p:txBody>
      </p:sp>
      <p:sp>
        <p:nvSpPr>
          <p:cNvPr id="4" name="TextBox 3">
            <a:extLst>
              <a:ext uri="{FF2B5EF4-FFF2-40B4-BE49-F238E27FC236}">
                <a16:creationId xmlns:a16="http://schemas.microsoft.com/office/drawing/2014/main" id="{09F7FFE4-AE33-1350-4D1E-F9B84CD2208A}"/>
              </a:ext>
            </a:extLst>
          </p:cNvPr>
          <p:cNvSpPr txBox="1"/>
          <p:nvPr/>
        </p:nvSpPr>
        <p:spPr>
          <a:xfrm>
            <a:off x="743578" y="1288051"/>
            <a:ext cx="10922558" cy="646331"/>
          </a:xfrm>
          <a:prstGeom prst="rect">
            <a:avLst/>
          </a:prstGeom>
          <a:noFill/>
        </p:spPr>
        <p:txBody>
          <a:bodyPr wrap="square" rtlCol="0">
            <a:spAutoFit/>
          </a:bodyPr>
          <a:lstStyle/>
          <a:p>
            <a:r>
              <a:rPr lang="en-US" dirty="0"/>
              <a:t>Edit the 02-manual-trigger.yml workflow to trigger the Azure Machine Learning job.</a:t>
            </a:r>
          </a:p>
          <a:p>
            <a:r>
              <a:rPr lang="en-IN" dirty="0"/>
              <a:t>Prepare </a:t>
            </a:r>
            <a:r>
              <a:rPr lang="en-IN" dirty="0" err="1"/>
              <a:t>job.yml</a:t>
            </a:r>
            <a:r>
              <a:rPr lang="en-IN" dirty="0"/>
              <a:t>, add details such as command for execution (last 2 lines), Push changes to </a:t>
            </a:r>
            <a:r>
              <a:rPr lang="en-IN" dirty="0" err="1"/>
              <a:t>github</a:t>
            </a:r>
            <a:r>
              <a:rPr lang="en-IN" dirty="0"/>
              <a:t> repo</a:t>
            </a:r>
          </a:p>
        </p:txBody>
      </p:sp>
    </p:spTree>
    <p:extLst>
      <p:ext uri="{BB962C8B-B14F-4D97-AF65-F5344CB8AC3E}">
        <p14:creationId xmlns:p14="http://schemas.microsoft.com/office/powerpoint/2010/main" val="1661799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0299-89D5-73D0-3944-DAD38AA1B6E4}"/>
              </a:ext>
            </a:extLst>
          </p:cNvPr>
          <p:cNvSpPr>
            <a:spLocks noGrp="1"/>
          </p:cNvSpPr>
          <p:nvPr>
            <p:ph type="title"/>
          </p:nvPr>
        </p:nvSpPr>
        <p:spPr/>
        <p:txBody>
          <a:bodyPr>
            <a:noAutofit/>
          </a:bodyPr>
          <a:lstStyle/>
          <a:p>
            <a:r>
              <a:rPr lang="en-US" sz="2400" dirty="0"/>
              <a:t>Trigger the Azure Machine Learning job with GitHub Actions</a:t>
            </a:r>
            <a:endParaRPr lang="en-IN" sz="2400" dirty="0"/>
          </a:p>
        </p:txBody>
      </p:sp>
      <p:pic>
        <p:nvPicPr>
          <p:cNvPr id="5" name="Content Placeholder 4">
            <a:extLst>
              <a:ext uri="{FF2B5EF4-FFF2-40B4-BE49-F238E27FC236}">
                <a16:creationId xmlns:a16="http://schemas.microsoft.com/office/drawing/2014/main" id="{D887114A-8399-5B6A-A4F9-BAB48837542B}"/>
              </a:ext>
            </a:extLst>
          </p:cNvPr>
          <p:cNvPicPr>
            <a:picLocks noGrp="1" noChangeAspect="1"/>
          </p:cNvPicPr>
          <p:nvPr>
            <p:ph sz="quarter" idx="14"/>
          </p:nvPr>
        </p:nvPicPr>
        <p:blipFill>
          <a:blip r:embed="rId2"/>
          <a:stretch>
            <a:fillRect/>
          </a:stretch>
        </p:blipFill>
        <p:spPr>
          <a:xfrm>
            <a:off x="406955" y="2538260"/>
            <a:ext cx="11595589" cy="3550802"/>
          </a:xfrm>
        </p:spPr>
      </p:pic>
      <p:sp>
        <p:nvSpPr>
          <p:cNvPr id="7" name="TextBox 6">
            <a:extLst>
              <a:ext uri="{FF2B5EF4-FFF2-40B4-BE49-F238E27FC236}">
                <a16:creationId xmlns:a16="http://schemas.microsoft.com/office/drawing/2014/main" id="{F65835E5-59DA-062A-34C9-B41CB9AF7A41}"/>
              </a:ext>
            </a:extLst>
          </p:cNvPr>
          <p:cNvSpPr txBox="1"/>
          <p:nvPr/>
        </p:nvSpPr>
        <p:spPr>
          <a:xfrm>
            <a:off x="99055" y="6381598"/>
            <a:ext cx="11229032" cy="369332"/>
          </a:xfrm>
          <a:prstGeom prst="rect">
            <a:avLst/>
          </a:prstGeom>
          <a:noFill/>
        </p:spPr>
        <p:txBody>
          <a:bodyPr wrap="square">
            <a:spAutoFit/>
          </a:bodyPr>
          <a:lstStyle/>
          <a:p>
            <a:r>
              <a:rPr lang="en-IN" dirty="0"/>
              <a:t>More documentation: https://docs.github.com/en/actions/using-workflows/manually-running-a-workflow</a:t>
            </a:r>
          </a:p>
        </p:txBody>
      </p:sp>
      <p:sp>
        <p:nvSpPr>
          <p:cNvPr id="8" name="TextBox 7">
            <a:extLst>
              <a:ext uri="{FF2B5EF4-FFF2-40B4-BE49-F238E27FC236}">
                <a16:creationId xmlns:a16="http://schemas.microsoft.com/office/drawing/2014/main" id="{024A5E38-04CE-8600-5180-8F423A74A170}"/>
              </a:ext>
            </a:extLst>
          </p:cNvPr>
          <p:cNvSpPr txBox="1"/>
          <p:nvPr/>
        </p:nvSpPr>
        <p:spPr>
          <a:xfrm>
            <a:off x="628022" y="1276141"/>
            <a:ext cx="10013182" cy="923330"/>
          </a:xfrm>
          <a:prstGeom prst="rect">
            <a:avLst/>
          </a:prstGeom>
          <a:noFill/>
        </p:spPr>
        <p:txBody>
          <a:bodyPr wrap="square" rtlCol="0">
            <a:spAutoFit/>
          </a:bodyPr>
          <a:lstStyle/>
          <a:p>
            <a:r>
              <a:rPr lang="en-IN" dirty="0"/>
              <a:t>Navigate to </a:t>
            </a:r>
            <a:r>
              <a:rPr lang="en-IN" dirty="0" err="1"/>
              <a:t>GirHub</a:t>
            </a:r>
            <a:r>
              <a:rPr lang="en-IN" dirty="0"/>
              <a:t> repo and manually run the workflow to trigger the azure machine learning job. Check azure machine learning job execution over AML Studio. You can observe that the job is created by service principal.</a:t>
            </a:r>
          </a:p>
        </p:txBody>
      </p:sp>
    </p:spTree>
    <p:extLst>
      <p:ext uri="{BB962C8B-B14F-4D97-AF65-F5344CB8AC3E}">
        <p14:creationId xmlns:p14="http://schemas.microsoft.com/office/powerpoint/2010/main" val="4280718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8A9F-9AC3-BE86-7FAA-DC220FCF5AF0}"/>
              </a:ext>
            </a:extLst>
          </p:cNvPr>
          <p:cNvSpPr>
            <a:spLocks noGrp="1"/>
          </p:cNvSpPr>
          <p:nvPr>
            <p:ph type="title"/>
          </p:nvPr>
        </p:nvSpPr>
        <p:spPr/>
        <p:txBody>
          <a:bodyPr/>
          <a:lstStyle/>
          <a:p>
            <a:r>
              <a:rPr kumimoji="0" lang="en-US" sz="2400" b="1" i="0" u="none" strike="noStrike" kern="1200" cap="none" spc="-20" normalizeH="0" baseline="0" noProof="0" dirty="0">
                <a:ln>
                  <a:noFill/>
                </a:ln>
                <a:solidFill>
                  <a:prstClr val="white"/>
                </a:solidFill>
                <a:effectLst/>
                <a:uLnTx/>
                <a:uFillTx/>
                <a:latin typeface="Avenir Next LT Pro"/>
                <a:ea typeface="+mj-ea"/>
                <a:cs typeface="+mj-cs"/>
              </a:rPr>
              <a:t>Trigger the Azure Machine Learning job with GitHub Actions</a:t>
            </a:r>
            <a:endParaRPr lang="en-IN" dirty="0"/>
          </a:p>
        </p:txBody>
      </p:sp>
      <p:pic>
        <p:nvPicPr>
          <p:cNvPr id="5" name="Content Placeholder 4">
            <a:extLst>
              <a:ext uri="{FF2B5EF4-FFF2-40B4-BE49-F238E27FC236}">
                <a16:creationId xmlns:a16="http://schemas.microsoft.com/office/drawing/2014/main" id="{D36FBA4A-94B6-C904-C4BF-869156DD239D}"/>
              </a:ext>
            </a:extLst>
          </p:cNvPr>
          <p:cNvPicPr>
            <a:picLocks noGrp="1" noChangeAspect="1"/>
          </p:cNvPicPr>
          <p:nvPr>
            <p:ph sz="quarter" idx="14"/>
          </p:nvPr>
        </p:nvPicPr>
        <p:blipFill>
          <a:blip r:embed="rId2"/>
          <a:stretch>
            <a:fillRect/>
          </a:stretch>
        </p:blipFill>
        <p:spPr>
          <a:xfrm>
            <a:off x="216756" y="2275234"/>
            <a:ext cx="11758488" cy="4387983"/>
          </a:xfrm>
        </p:spPr>
      </p:pic>
      <p:sp>
        <p:nvSpPr>
          <p:cNvPr id="7" name="TextBox 6">
            <a:extLst>
              <a:ext uri="{FF2B5EF4-FFF2-40B4-BE49-F238E27FC236}">
                <a16:creationId xmlns:a16="http://schemas.microsoft.com/office/drawing/2014/main" id="{965FE9D0-0457-BCE8-4066-FC41B31FA2CB}"/>
              </a:ext>
            </a:extLst>
          </p:cNvPr>
          <p:cNvSpPr txBox="1"/>
          <p:nvPr/>
        </p:nvSpPr>
        <p:spPr>
          <a:xfrm>
            <a:off x="445896" y="1228970"/>
            <a:ext cx="11200144" cy="923330"/>
          </a:xfrm>
          <a:prstGeom prst="rect">
            <a:avLst/>
          </a:prstGeom>
          <a:noFill/>
        </p:spPr>
        <p:txBody>
          <a:bodyPr wrap="square">
            <a:spAutoFit/>
          </a:bodyPr>
          <a:lstStyle/>
          <a:p>
            <a:r>
              <a:rPr lang="en-IN" dirty="0"/>
              <a:t>Validate the workflow run.</a:t>
            </a:r>
          </a:p>
          <a:p>
            <a:r>
              <a:rPr lang="en-IN" dirty="0"/>
              <a:t>Also check azure machine learning job execution over AML Studio. You can observe that the job is created by service principal.</a:t>
            </a:r>
          </a:p>
        </p:txBody>
      </p:sp>
    </p:spTree>
    <p:extLst>
      <p:ext uri="{BB962C8B-B14F-4D97-AF65-F5344CB8AC3E}">
        <p14:creationId xmlns:p14="http://schemas.microsoft.com/office/powerpoint/2010/main" val="2549148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1F68E-C7B7-1974-7F03-9C5022EF33DE}"/>
              </a:ext>
            </a:extLst>
          </p:cNvPr>
          <p:cNvSpPr>
            <a:spLocks noGrp="1"/>
          </p:cNvSpPr>
          <p:nvPr>
            <p:ph type="title"/>
          </p:nvPr>
        </p:nvSpPr>
        <p:spPr>
          <a:xfrm>
            <a:off x="535708" y="136525"/>
            <a:ext cx="11122891" cy="611620"/>
          </a:xfrm>
        </p:spPr>
        <p:txBody>
          <a:bodyPr/>
          <a:lstStyle/>
          <a:p>
            <a:r>
              <a:rPr lang="en-IN" dirty="0"/>
              <a:t>Step 1: Setup the VM – setup VM</a:t>
            </a:r>
          </a:p>
        </p:txBody>
      </p:sp>
      <p:sp>
        <p:nvSpPr>
          <p:cNvPr id="3" name="Content Placeholder 2">
            <a:extLst>
              <a:ext uri="{FF2B5EF4-FFF2-40B4-BE49-F238E27FC236}">
                <a16:creationId xmlns:a16="http://schemas.microsoft.com/office/drawing/2014/main" id="{48DC697F-DC25-B9D0-7A09-B8233B9A9DCC}"/>
              </a:ext>
            </a:extLst>
          </p:cNvPr>
          <p:cNvSpPr>
            <a:spLocks noGrp="1"/>
          </p:cNvSpPr>
          <p:nvPr>
            <p:ph sz="quarter" idx="14"/>
          </p:nvPr>
        </p:nvSpPr>
        <p:spPr/>
        <p:txBody>
          <a:bodyPr>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Consolas" panose="020B0609020204030204" pitchFamily="49" charset="0"/>
              </a:rPr>
              <a:t>sudo</a:t>
            </a:r>
            <a:r>
              <a:rPr kumimoji="0" lang="en-US" altLang="en-US" sz="2400" b="0" i="0" u="none" strike="noStrike" cap="none" normalizeH="0" baseline="0" dirty="0">
                <a:ln>
                  <a:noFill/>
                </a:ln>
                <a:solidFill>
                  <a:schemeClr val="tx1"/>
                </a:solidFill>
                <a:effectLst/>
                <a:latin typeface="Consolas" panose="020B0609020204030204" pitchFamily="49" charset="0"/>
              </a:rPr>
              <a:t> apt update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Consolas" panose="020B0609020204030204" pitchFamily="49" charset="0"/>
              </a:rPr>
              <a:t>sudo</a:t>
            </a:r>
            <a:r>
              <a:rPr kumimoji="0" lang="en-US" altLang="en-US" sz="2400" b="0" i="0" u="none" strike="noStrike" cap="none" normalizeH="0" baseline="0" dirty="0">
                <a:ln>
                  <a:noFill/>
                </a:ln>
                <a:solidFill>
                  <a:schemeClr val="tx1"/>
                </a:solidFill>
                <a:effectLst/>
                <a:latin typeface="Consolas" panose="020B0609020204030204" pitchFamily="49" charset="0"/>
              </a:rPr>
              <a:t> apt upgrade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Consolas" panose="020B0609020204030204" pitchFamily="49" charset="0"/>
              </a:rPr>
              <a:t>sudo</a:t>
            </a:r>
            <a:r>
              <a:rPr kumimoji="0" lang="en-US" altLang="en-US" sz="2400" b="0" i="0" u="none" strike="noStrike" cap="none" normalizeH="0" baseline="0" dirty="0">
                <a:ln>
                  <a:noFill/>
                </a:ln>
                <a:solidFill>
                  <a:schemeClr val="tx1"/>
                </a:solidFill>
                <a:effectLst/>
                <a:latin typeface="Consolas" panose="020B0609020204030204" pitchFamily="49" charset="0"/>
              </a:rPr>
              <a:t> apt install python3 python3-pip python3-venv -y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 create an environment and set it 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python3 -m </a:t>
            </a:r>
            <a:r>
              <a:rPr kumimoji="0" lang="en-US" altLang="en-US" sz="2400" b="0" i="0" u="none" strike="noStrike" cap="none" normalizeH="0" baseline="0" dirty="0" err="1">
                <a:ln>
                  <a:noFill/>
                </a:ln>
                <a:solidFill>
                  <a:schemeClr val="tx1"/>
                </a:solidFill>
                <a:effectLst/>
                <a:latin typeface="Consolas" panose="020B0609020204030204" pitchFamily="49" charset="0"/>
              </a:rPr>
              <a:t>venv</a:t>
            </a:r>
            <a:r>
              <a:rPr kumimoji="0" lang="en-US" altLang="en-US" sz="2400" b="0" i="0" u="none" strike="noStrike" cap="none" normalizeH="0" baseline="0" dirty="0">
                <a:ln>
                  <a:noFill/>
                </a:ln>
                <a:solidFill>
                  <a:schemeClr val="tx1"/>
                </a:solidFill>
                <a:effectLst/>
                <a:latin typeface="Consolas" panose="020B0609020204030204" pitchFamily="49" charset="0"/>
              </a:rPr>
              <a:t> </a:t>
            </a:r>
            <a:r>
              <a:rPr kumimoji="0" lang="en-US" altLang="en-US" sz="2400" b="0" i="0" u="none" strike="noStrike" cap="none" normalizeH="0" baseline="0" dirty="0" err="1">
                <a:ln>
                  <a:noFill/>
                </a:ln>
                <a:solidFill>
                  <a:schemeClr val="tx1"/>
                </a:solidFill>
                <a:effectLst/>
                <a:latin typeface="Consolas" panose="020B0609020204030204" pitchFamily="49" charset="0"/>
              </a:rPr>
              <a:t>myenv</a:t>
            </a:r>
            <a:endParaRPr kumimoji="0" lang="en-US" alt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Consolas" panose="020B0609020204030204" pitchFamily="49" charset="0"/>
              </a:rPr>
            </a:br>
            <a:r>
              <a:rPr kumimoji="0" lang="en-US" altLang="en-US" sz="2400" b="0" i="0" u="none" strike="noStrike" cap="none" normalizeH="0" baseline="0" dirty="0">
                <a:ln>
                  <a:noFill/>
                </a:ln>
                <a:solidFill>
                  <a:schemeClr val="tx1"/>
                </a:solidFill>
                <a:effectLst/>
                <a:latin typeface="Consolas" panose="020B0609020204030204" pitchFamily="49" charset="0"/>
              </a:rPr>
              <a:t>source </a:t>
            </a:r>
            <a:r>
              <a:rPr kumimoji="0" lang="en-US" altLang="en-US" sz="2400" b="0" i="0" u="none" strike="noStrike" cap="none" normalizeH="0" baseline="0" dirty="0" err="1">
                <a:ln>
                  <a:noFill/>
                </a:ln>
                <a:solidFill>
                  <a:schemeClr val="tx1"/>
                </a:solidFill>
                <a:effectLst/>
                <a:latin typeface="Consolas" panose="020B0609020204030204" pitchFamily="49" charset="0"/>
              </a:rPr>
              <a:t>myenv</a:t>
            </a:r>
            <a:r>
              <a:rPr kumimoji="0" lang="en-US" altLang="en-US" sz="2400" b="0" i="0" u="none" strike="noStrike" cap="none" normalizeH="0" baseline="0" dirty="0">
                <a:ln>
                  <a:noFill/>
                </a:ln>
                <a:solidFill>
                  <a:schemeClr val="tx1"/>
                </a:solidFill>
                <a:effectLst/>
                <a:latin typeface="Consolas" panose="020B0609020204030204" pitchFamily="49" charset="0"/>
              </a:rPr>
              <a:t>/bin/activate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pip install pandas scikit-learn </a:t>
            </a:r>
            <a:r>
              <a:rPr kumimoji="0" lang="en-US" altLang="en-US" sz="2400" b="0" i="0" u="none" strike="noStrike" cap="none" normalizeH="0" baseline="0" dirty="0" err="1">
                <a:ln>
                  <a:noFill/>
                </a:ln>
                <a:solidFill>
                  <a:schemeClr val="tx1"/>
                </a:solidFill>
                <a:effectLst/>
                <a:latin typeface="Consolas" panose="020B0609020204030204" pitchFamily="49" charset="0"/>
              </a:rPr>
              <a:t>mlflow</a:t>
            </a:r>
            <a:r>
              <a:rPr kumimoji="0" lang="en-US" altLang="en-US" sz="2400" b="0" i="0" u="none" strike="noStrike" cap="none" normalizeH="0" baseline="0" dirty="0">
                <a:ln>
                  <a:noFill/>
                </a:ln>
                <a:solidFill>
                  <a:schemeClr val="tx1"/>
                </a:solidFill>
                <a:effectLst/>
                <a:latin typeface="Consolas" panose="020B0609020204030204" pitchFamily="49" charset="0"/>
              </a:rPr>
              <a:t> matplotlib flask </a:t>
            </a:r>
            <a:r>
              <a:rPr kumimoji="0" lang="en-US" altLang="en-US" sz="2400" b="0" i="0" u="none" strike="noStrike" cap="none" normalizeH="0" baseline="0" dirty="0" err="1">
                <a:ln>
                  <a:noFill/>
                </a:ln>
                <a:solidFill>
                  <a:schemeClr val="tx1"/>
                </a:solidFill>
                <a:effectLst/>
                <a:latin typeface="Consolas" panose="020B0609020204030204" pitchFamily="49" charset="0"/>
              </a:rPr>
              <a:t>psutil</a:t>
            </a:r>
            <a:endParaRPr kumimoji="0" lang="en-US" alt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onsolas" panose="020B0609020204030204" pitchFamily="49" charset="0"/>
              </a:rPr>
              <a:t> </a:t>
            </a:r>
            <a:r>
              <a:rPr kumimoji="0" lang="en-US" altLang="en-US" sz="800" b="0" i="0" u="none" strike="noStrike" cap="none" normalizeH="0" baseline="0" dirty="0">
                <a:ln>
                  <a:noFill/>
                </a:ln>
                <a:solidFill>
                  <a:schemeClr val="tx1"/>
                </a:solidFill>
                <a:effectLst/>
                <a:latin typeface="Consolas" panose="020B0609020204030204" pitchFamily="49" charset="0"/>
              </a:rPr>
              <a:t> </a:t>
            </a:r>
            <a:endParaRPr kumimoji="0" lang="en-US" altLang="en-US" sz="48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187695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B0B81A-97B4-93E4-9F68-541CE4AA9697}"/>
              </a:ext>
            </a:extLst>
          </p:cNvPr>
          <p:cNvSpPr>
            <a:spLocks noGrp="1"/>
          </p:cNvSpPr>
          <p:nvPr>
            <p:ph type="ctrTitle"/>
          </p:nvPr>
        </p:nvSpPr>
        <p:spPr>
          <a:xfrm>
            <a:off x="649044" y="753034"/>
            <a:ext cx="6815446" cy="3887390"/>
          </a:xfrm>
        </p:spPr>
        <p:txBody>
          <a:bodyPr anchor="t">
            <a:normAutofit/>
          </a:bodyPr>
          <a:lstStyle/>
          <a:p>
            <a:r>
              <a:rPr lang="en-IN" sz="6000" dirty="0"/>
              <a:t>CI Pipeline</a:t>
            </a:r>
            <a:br>
              <a:rPr lang="en-IN" sz="6000" dirty="0"/>
            </a:br>
            <a:r>
              <a:rPr lang="en-IN" sz="4800" dirty="0"/>
              <a:t>Milestone 4</a:t>
            </a:r>
          </a:p>
        </p:txBody>
      </p:sp>
      <p:sp>
        <p:nvSpPr>
          <p:cNvPr id="5" name="Subtitle 4">
            <a:extLst>
              <a:ext uri="{FF2B5EF4-FFF2-40B4-BE49-F238E27FC236}">
                <a16:creationId xmlns:a16="http://schemas.microsoft.com/office/drawing/2014/main" id="{F7BB04EA-935C-45A7-5C18-5C3F321B62BF}"/>
              </a:ext>
            </a:extLst>
          </p:cNvPr>
          <p:cNvSpPr>
            <a:spLocks noGrp="1"/>
          </p:cNvSpPr>
          <p:nvPr>
            <p:ph type="subTitle" idx="1"/>
          </p:nvPr>
        </p:nvSpPr>
        <p:spPr>
          <a:xfrm>
            <a:off x="649045" y="1996225"/>
            <a:ext cx="6437555" cy="3947375"/>
          </a:xfrm>
        </p:spPr>
        <p:txBody>
          <a:bodyPr anchor="b">
            <a:normAutofit/>
          </a:bodyPr>
          <a:lstStyle/>
          <a:p>
            <a:r>
              <a:rPr lang="en-IN" dirty="0"/>
              <a:t>Objective:</a:t>
            </a:r>
          </a:p>
          <a:p>
            <a:pPr marL="514350" indent="-514350">
              <a:buFont typeface="+mj-lt"/>
              <a:buAutoNum type="arabicPeriod"/>
            </a:pPr>
            <a:r>
              <a:rPr lang="en-IN" b="0" dirty="0"/>
              <a:t>Setting up feature branch, creating branch protection rule</a:t>
            </a:r>
          </a:p>
          <a:p>
            <a:pPr marL="514350" indent="-514350">
              <a:buFont typeface="+mj-lt"/>
              <a:buAutoNum type="arabicPeriod"/>
            </a:pPr>
            <a:r>
              <a:rPr lang="en-IN" b="0" dirty="0"/>
              <a:t>Setting up testing and linting process flow with GitHub Actions</a:t>
            </a:r>
          </a:p>
          <a:p>
            <a:pPr marL="514350" indent="-514350">
              <a:buFont typeface="+mj-lt"/>
              <a:buAutoNum type="arabicPeriod"/>
            </a:pPr>
            <a:r>
              <a:rPr lang="en-IN" b="0" dirty="0"/>
              <a:t>Building complete CI Pipeline</a:t>
            </a:r>
          </a:p>
        </p:txBody>
      </p:sp>
    </p:spTree>
    <p:extLst>
      <p:ext uri="{BB962C8B-B14F-4D97-AF65-F5344CB8AC3E}">
        <p14:creationId xmlns:p14="http://schemas.microsoft.com/office/powerpoint/2010/main" val="1585876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C498-31D8-FC16-C2B0-6065AF27BA8C}"/>
              </a:ext>
            </a:extLst>
          </p:cNvPr>
          <p:cNvSpPr>
            <a:spLocks noGrp="1"/>
          </p:cNvSpPr>
          <p:nvPr>
            <p:ph type="title"/>
          </p:nvPr>
        </p:nvSpPr>
        <p:spPr/>
        <p:txBody>
          <a:bodyPr>
            <a:normAutofit fontScale="90000"/>
          </a:bodyPr>
          <a:lstStyle/>
          <a:p>
            <a:r>
              <a:rPr lang="en-US" dirty="0"/>
              <a:t>Trunk-based development</a:t>
            </a:r>
          </a:p>
        </p:txBody>
      </p:sp>
      <p:sp>
        <p:nvSpPr>
          <p:cNvPr id="3" name="Content Placeholder 2">
            <a:extLst>
              <a:ext uri="{FF2B5EF4-FFF2-40B4-BE49-F238E27FC236}">
                <a16:creationId xmlns:a16="http://schemas.microsoft.com/office/drawing/2014/main" id="{520D6CD2-06F0-17C8-9031-036DDD034E12}"/>
              </a:ext>
            </a:extLst>
          </p:cNvPr>
          <p:cNvSpPr>
            <a:spLocks noGrp="1"/>
          </p:cNvSpPr>
          <p:nvPr>
            <p:ph sz="quarter" idx="14"/>
          </p:nvPr>
        </p:nvSpPr>
        <p:spPr>
          <a:xfrm>
            <a:off x="931862" y="3528291"/>
            <a:ext cx="10328275" cy="2768311"/>
          </a:xfrm>
        </p:spPr>
        <p:txBody>
          <a:bodyPr>
            <a:normAutofit fontScale="70000" lnSpcReduction="20000"/>
          </a:bodyPr>
          <a:lstStyle/>
          <a:p>
            <a:pPr marL="0" indent="0">
              <a:buNone/>
            </a:pPr>
            <a:r>
              <a:rPr lang="en-US" b="0" i="0" dirty="0">
                <a:solidFill>
                  <a:srgbClr val="222222"/>
                </a:solidFill>
                <a:effectLst/>
                <a:latin typeface="segoe-ui_normal"/>
              </a:rPr>
              <a:t>Triggering a workflow by pushing directly to the repo is </a:t>
            </a:r>
            <a:r>
              <a:rPr lang="en-US" b="1" i="0" dirty="0">
                <a:solidFill>
                  <a:srgbClr val="222222"/>
                </a:solidFill>
                <a:effectLst/>
                <a:latin typeface="segoe-ui_normal"/>
              </a:rPr>
              <a:t>not</a:t>
            </a:r>
            <a:r>
              <a:rPr lang="en-US" b="0" i="0" dirty="0">
                <a:solidFill>
                  <a:srgbClr val="222222"/>
                </a:solidFill>
                <a:effectLst/>
                <a:latin typeface="segoe-ui_normal"/>
              </a:rPr>
              <a:t> considered a best practice.</a:t>
            </a:r>
          </a:p>
          <a:p>
            <a:pPr marL="0" indent="0">
              <a:buNone/>
            </a:pPr>
            <a:r>
              <a:rPr lang="en-US" dirty="0"/>
              <a:t>The production code is hosted in the main branch. Whenever someone wants to make a change:</a:t>
            </a:r>
          </a:p>
          <a:p>
            <a:endParaRPr lang="en-US" dirty="0"/>
          </a:p>
          <a:p>
            <a:pPr marL="457200" indent="-457200">
              <a:buFont typeface="+mj-lt"/>
              <a:buAutoNum type="arabicPeriod"/>
            </a:pPr>
            <a:r>
              <a:rPr lang="en-US" dirty="0"/>
              <a:t>You create a full copy of the production code by creating a branch.</a:t>
            </a:r>
          </a:p>
          <a:p>
            <a:pPr marL="457200" indent="-457200">
              <a:buFont typeface="+mj-lt"/>
              <a:buAutoNum type="arabicPeriod"/>
            </a:pPr>
            <a:r>
              <a:rPr lang="en-US" dirty="0"/>
              <a:t>In the branch you created, you make any changes and test them.</a:t>
            </a:r>
          </a:p>
          <a:p>
            <a:pPr marL="457200" indent="-457200">
              <a:buFont typeface="+mj-lt"/>
              <a:buAutoNum type="arabicPeriod"/>
            </a:pPr>
            <a:r>
              <a:rPr lang="en-US" dirty="0"/>
              <a:t>Once the changes in your branch are ready, you can ask for someone to review the changes.</a:t>
            </a:r>
          </a:p>
          <a:p>
            <a:pPr marL="457200" indent="-457200">
              <a:buFont typeface="+mj-lt"/>
              <a:buAutoNum type="arabicPeriod"/>
            </a:pPr>
            <a:r>
              <a:rPr lang="en-US" dirty="0"/>
              <a:t>If the changes are approved, you merge the branch you created with the main repo and the production code will be updated to reflect your changes.</a:t>
            </a:r>
          </a:p>
        </p:txBody>
      </p:sp>
      <p:pic>
        <p:nvPicPr>
          <p:cNvPr id="5" name="Picture 4">
            <a:extLst>
              <a:ext uri="{FF2B5EF4-FFF2-40B4-BE49-F238E27FC236}">
                <a16:creationId xmlns:a16="http://schemas.microsoft.com/office/drawing/2014/main" id="{9FED3E69-BD8A-0C0A-58AF-AA31E6E2C99F}"/>
              </a:ext>
            </a:extLst>
          </p:cNvPr>
          <p:cNvPicPr>
            <a:picLocks noChangeAspect="1"/>
          </p:cNvPicPr>
          <p:nvPr/>
        </p:nvPicPr>
        <p:blipFill>
          <a:blip r:embed="rId2"/>
          <a:stretch>
            <a:fillRect/>
          </a:stretch>
        </p:blipFill>
        <p:spPr>
          <a:xfrm>
            <a:off x="3226680" y="1193735"/>
            <a:ext cx="4973782" cy="1951886"/>
          </a:xfrm>
          <a:prstGeom prst="rect">
            <a:avLst/>
          </a:prstGeom>
        </p:spPr>
      </p:pic>
    </p:spTree>
    <p:extLst>
      <p:ext uri="{BB962C8B-B14F-4D97-AF65-F5344CB8AC3E}">
        <p14:creationId xmlns:p14="http://schemas.microsoft.com/office/powerpoint/2010/main" val="474512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DD80-5D74-2A73-CA5C-793227F201CD}"/>
              </a:ext>
            </a:extLst>
          </p:cNvPr>
          <p:cNvSpPr>
            <a:spLocks noGrp="1"/>
          </p:cNvSpPr>
          <p:nvPr>
            <p:ph type="title"/>
          </p:nvPr>
        </p:nvSpPr>
        <p:spPr>
          <a:xfrm>
            <a:off x="647698" y="484494"/>
            <a:ext cx="5800867" cy="1569493"/>
          </a:xfrm>
        </p:spPr>
        <p:txBody>
          <a:bodyPr anchor="b">
            <a:normAutofit/>
          </a:bodyPr>
          <a:lstStyle/>
          <a:p>
            <a:r>
              <a:rPr lang="en-IN" dirty="0"/>
              <a:t>Create a branch protection rule</a:t>
            </a:r>
          </a:p>
        </p:txBody>
      </p:sp>
      <p:sp>
        <p:nvSpPr>
          <p:cNvPr id="4" name="Rectangle 1">
            <a:extLst>
              <a:ext uri="{FF2B5EF4-FFF2-40B4-BE49-F238E27FC236}">
                <a16:creationId xmlns:a16="http://schemas.microsoft.com/office/drawing/2014/main" id="{B666FFE9-0FBD-49BF-B9D3-6F4EE5074B7F}"/>
              </a:ext>
            </a:extLst>
          </p:cNvPr>
          <p:cNvSpPr>
            <a:spLocks noGrp="1" noChangeArrowheads="1"/>
          </p:cNvSpPr>
          <p:nvPr>
            <p:ph idx="1"/>
          </p:nvPr>
        </p:nvSpPr>
        <p:spPr bwMode="auto">
          <a:xfrm>
            <a:off x="647699" y="2053987"/>
            <a:ext cx="4481985" cy="3963937"/>
          </a:xfrm>
        </p:spPr>
        <p:txBody>
          <a:bodyPr vert="horz" lIns="153939" tIns="55545" rIns="0" bIns="55545"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300" b="0" i="0" u="none" strike="noStrike" cap="none" normalizeH="0" baseline="0" dirty="0">
                <a:ln>
                  <a:noFill/>
                </a:ln>
                <a:effectLst/>
              </a:rPr>
              <a:t>To protect your code, you want to </a:t>
            </a:r>
            <a:r>
              <a:rPr kumimoji="0" lang="en-US" altLang="en-US" sz="1300" b="1" i="0" u="none" strike="noStrike" cap="none" normalizeH="0" baseline="0" dirty="0">
                <a:ln>
                  <a:noFill/>
                </a:ln>
                <a:effectLst/>
              </a:rPr>
              <a:t>block any direct pushes to the main branch</a:t>
            </a:r>
            <a:r>
              <a:rPr kumimoji="0" lang="en-US" altLang="en-US" sz="1300" b="0" i="0" u="none" strike="noStrike" cap="none" normalizeH="0" baseline="0" dirty="0">
                <a:ln>
                  <a:noFill/>
                </a:ln>
                <a:effectLst/>
              </a:rPr>
              <a:t>. Blocking direct pushes means that no one will be allowed to directly push any code changes to the main branch. Instead, changes to the main branch can be made by merging pull requests.</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300" b="0" i="0" u="none" strike="noStrike" cap="none" normalizeH="0" baseline="0" dirty="0">
                <a:ln>
                  <a:noFill/>
                </a:ln>
                <a:effectLst/>
              </a:rPr>
              <a:t>To protect the main branch, enable a </a:t>
            </a:r>
            <a:r>
              <a:rPr kumimoji="0" lang="en-US" altLang="en-US" sz="1300" b="1" i="0" u="none" strike="noStrike" cap="none" normalizeH="0" baseline="0" dirty="0">
                <a:ln>
                  <a:noFill/>
                </a:ln>
                <a:effectLst/>
              </a:rPr>
              <a:t>branch protection rule</a:t>
            </a:r>
            <a:r>
              <a:rPr kumimoji="0" lang="en-US" altLang="en-US" sz="1300" b="0" i="0" u="none" strike="noStrike" cap="none" normalizeH="0" baseline="0" dirty="0">
                <a:ln>
                  <a:noFill/>
                </a:ln>
                <a:effectLst/>
              </a:rPr>
              <a:t> in GitHub:</a:t>
            </a:r>
          </a:p>
          <a:p>
            <a:pPr marL="0" marR="0" lvl="0" indent="0" defTabSz="914400" rtl="0" eaLnBrk="0" fontAlgn="base" latinLnBrk="0" hangingPunct="0">
              <a:lnSpc>
                <a:spcPct val="100000"/>
              </a:lnSpc>
              <a:spcBef>
                <a:spcPct val="0"/>
              </a:spcBef>
              <a:spcAft>
                <a:spcPts val="600"/>
              </a:spcAft>
              <a:buClrTx/>
              <a:buSzTx/>
              <a:buFontTx/>
              <a:buAutoNum type="arabicPeriod"/>
              <a:tabLst/>
            </a:pPr>
            <a:r>
              <a:rPr kumimoji="0" lang="en-US" altLang="en-US" sz="1300" b="0" i="0" u="none" strike="noStrike" cap="none" normalizeH="0" baseline="0" dirty="0">
                <a:ln>
                  <a:noFill/>
                </a:ln>
                <a:effectLst/>
              </a:rPr>
              <a:t>Navigate to the </a:t>
            </a:r>
            <a:r>
              <a:rPr kumimoji="0" lang="en-US" altLang="en-US" sz="1300" b="1" i="0" u="none" strike="noStrike" cap="none" normalizeH="0" baseline="0" dirty="0">
                <a:ln>
                  <a:noFill/>
                </a:ln>
                <a:effectLst/>
              </a:rPr>
              <a:t>Settings</a:t>
            </a:r>
            <a:r>
              <a:rPr kumimoji="0" lang="en-US" altLang="en-US" sz="1300" b="0" i="0" u="none" strike="noStrike" cap="none" normalizeH="0" baseline="0" dirty="0">
                <a:ln>
                  <a:noFill/>
                </a:ln>
                <a:effectLst/>
              </a:rPr>
              <a:t> tab in your repo.</a:t>
            </a:r>
          </a:p>
          <a:p>
            <a:pPr marL="0" marR="0" lvl="0" indent="0" defTabSz="914400" rtl="0" eaLnBrk="0" fontAlgn="base" latinLnBrk="0" hangingPunct="0">
              <a:lnSpc>
                <a:spcPct val="100000"/>
              </a:lnSpc>
              <a:spcBef>
                <a:spcPct val="0"/>
              </a:spcBef>
              <a:spcAft>
                <a:spcPts val="600"/>
              </a:spcAft>
              <a:buClrTx/>
              <a:buSzTx/>
              <a:buFontTx/>
              <a:buAutoNum type="arabicPeriod" startAt="2"/>
              <a:tabLst/>
            </a:pPr>
            <a:r>
              <a:rPr kumimoji="0" lang="en-US" altLang="en-US" sz="1300" b="0" i="0" u="none" strike="noStrike" cap="none" normalizeH="0" baseline="0" dirty="0">
                <a:ln>
                  <a:noFill/>
                </a:ln>
                <a:effectLst/>
              </a:rPr>
              <a:t>In the </a:t>
            </a:r>
            <a:r>
              <a:rPr kumimoji="0" lang="en-US" altLang="en-US" sz="1300" b="1" i="0" u="none" strike="noStrike" cap="none" normalizeH="0" baseline="0" dirty="0">
                <a:ln>
                  <a:noFill/>
                </a:ln>
                <a:effectLst/>
              </a:rPr>
              <a:t>Settings</a:t>
            </a:r>
            <a:r>
              <a:rPr kumimoji="0" lang="en-US" altLang="en-US" sz="1300" b="0" i="0" u="none" strike="noStrike" cap="none" normalizeH="0" baseline="0" dirty="0">
                <a:ln>
                  <a:noFill/>
                </a:ln>
                <a:effectLst/>
              </a:rPr>
              <a:t> tab, under </a:t>
            </a:r>
            <a:r>
              <a:rPr kumimoji="0" lang="en-US" altLang="en-US" sz="1300" b="1" i="0" u="none" strike="noStrike" cap="none" normalizeH="0" baseline="0" dirty="0">
                <a:ln>
                  <a:noFill/>
                </a:ln>
                <a:effectLst/>
              </a:rPr>
              <a:t>Code and automation</a:t>
            </a:r>
            <a:r>
              <a:rPr kumimoji="0" lang="en-US" altLang="en-US" sz="1300" b="0" i="0" u="none" strike="noStrike" cap="none" normalizeH="0" baseline="0" dirty="0">
                <a:ln>
                  <a:noFill/>
                </a:ln>
                <a:effectLst/>
              </a:rPr>
              <a:t>, select </a:t>
            </a:r>
            <a:r>
              <a:rPr kumimoji="0" lang="en-US" altLang="en-US" sz="1300" b="1" i="0" u="none" strike="noStrike" cap="none" normalizeH="0" baseline="0" dirty="0">
                <a:ln>
                  <a:noFill/>
                </a:ln>
                <a:effectLst/>
              </a:rPr>
              <a:t>Branches</a:t>
            </a:r>
            <a:r>
              <a:rPr kumimoji="0" lang="en-US" altLang="en-US" sz="1300" b="0" i="0" u="none" strike="noStrike" cap="none" normalizeH="0" baseline="0" dirty="0">
                <a:ln>
                  <a:noFill/>
                </a:ln>
                <a:effectLst/>
              </a:rPr>
              <a:t>.</a:t>
            </a:r>
          </a:p>
          <a:p>
            <a:pPr marL="0" marR="0" lvl="0" indent="0" defTabSz="914400" rtl="0" eaLnBrk="0" fontAlgn="base" latinLnBrk="0" hangingPunct="0">
              <a:lnSpc>
                <a:spcPct val="100000"/>
              </a:lnSpc>
              <a:spcBef>
                <a:spcPct val="0"/>
              </a:spcBef>
              <a:spcAft>
                <a:spcPts val="600"/>
              </a:spcAft>
              <a:buClrTx/>
              <a:buSzTx/>
              <a:buFontTx/>
              <a:buAutoNum type="arabicPeriod" startAt="3"/>
              <a:tabLst/>
            </a:pPr>
            <a:r>
              <a:rPr kumimoji="0" lang="en-US" altLang="en-US" sz="1300" b="0" i="0" u="none" strike="noStrike" cap="none" normalizeH="0" baseline="0" dirty="0">
                <a:ln>
                  <a:noFill/>
                </a:ln>
                <a:effectLst/>
              </a:rPr>
              <a:t>Select </a:t>
            </a:r>
            <a:r>
              <a:rPr kumimoji="0" lang="en-US" altLang="en-US" sz="1300" b="1" i="0" u="none" strike="noStrike" cap="none" normalizeH="0" baseline="0" dirty="0">
                <a:ln>
                  <a:noFill/>
                </a:ln>
                <a:effectLst/>
              </a:rPr>
              <a:t>Add rule</a:t>
            </a:r>
            <a:r>
              <a:rPr kumimoji="0" lang="en-US" altLang="en-US" sz="1300" b="0" i="0" u="none" strike="noStrike" cap="none" normalizeH="0" baseline="0" dirty="0">
                <a:ln>
                  <a:noFill/>
                </a:ln>
                <a:effectLst/>
              </a:rPr>
              <a:t>.</a:t>
            </a:r>
          </a:p>
          <a:p>
            <a:pPr marL="0" marR="0" lvl="0" indent="0" defTabSz="914400" rtl="0" eaLnBrk="0" fontAlgn="base" latinLnBrk="0" hangingPunct="0">
              <a:lnSpc>
                <a:spcPct val="100000"/>
              </a:lnSpc>
              <a:spcBef>
                <a:spcPct val="0"/>
              </a:spcBef>
              <a:spcAft>
                <a:spcPts val="600"/>
              </a:spcAft>
              <a:buClrTx/>
              <a:buSzTx/>
              <a:buFontTx/>
              <a:buAutoNum type="arabicPeriod" startAt="4"/>
              <a:tabLst/>
            </a:pPr>
            <a:r>
              <a:rPr kumimoji="0" lang="en-US" altLang="en-US" sz="1300" b="0" i="0" u="none" strike="noStrike" cap="none" normalizeH="0" baseline="0" dirty="0">
                <a:ln>
                  <a:noFill/>
                </a:ln>
                <a:effectLst/>
              </a:rPr>
              <a:t>Enter main under </a:t>
            </a:r>
            <a:r>
              <a:rPr kumimoji="0" lang="en-US" altLang="en-US" sz="1300" b="1" i="0" u="none" strike="noStrike" cap="none" normalizeH="0" baseline="0" dirty="0">
                <a:ln>
                  <a:noFill/>
                </a:ln>
                <a:effectLst/>
              </a:rPr>
              <a:t>Branch name pattern</a:t>
            </a:r>
            <a:r>
              <a:rPr kumimoji="0" lang="en-US" altLang="en-US" sz="1300" b="0" i="0" u="none" strike="noStrike" cap="none" normalizeH="0" baseline="0" dirty="0">
                <a:ln>
                  <a:noFill/>
                </a:ln>
                <a:effectLst/>
              </a:rPr>
              <a:t>.</a:t>
            </a:r>
          </a:p>
          <a:p>
            <a:pPr marL="0" marR="0" lvl="0" indent="0" defTabSz="914400" rtl="0" eaLnBrk="0" fontAlgn="base" latinLnBrk="0" hangingPunct="0">
              <a:lnSpc>
                <a:spcPct val="100000"/>
              </a:lnSpc>
              <a:spcBef>
                <a:spcPct val="0"/>
              </a:spcBef>
              <a:spcAft>
                <a:spcPts val="600"/>
              </a:spcAft>
              <a:buClrTx/>
              <a:buSzTx/>
              <a:buFontTx/>
              <a:buAutoNum type="arabicPeriod" startAt="5"/>
              <a:tabLst/>
            </a:pPr>
            <a:r>
              <a:rPr kumimoji="0" lang="en-US" altLang="en-US" sz="1300" b="0" i="0" u="none" strike="noStrike" cap="none" normalizeH="0" baseline="0" dirty="0">
                <a:ln>
                  <a:noFill/>
                </a:ln>
                <a:effectLst/>
              </a:rPr>
              <a:t>Enable </a:t>
            </a:r>
            <a:r>
              <a:rPr kumimoji="0" lang="en-US" altLang="en-US" sz="1300" b="1" i="0" u="none" strike="noStrike" cap="none" normalizeH="0" baseline="0" dirty="0">
                <a:ln>
                  <a:noFill/>
                </a:ln>
                <a:effectLst/>
              </a:rPr>
              <a:t>Require a pull request before merging</a:t>
            </a:r>
            <a:r>
              <a:rPr kumimoji="0" lang="en-US" altLang="en-US" sz="1300" b="0" i="0" u="none" strike="noStrike" cap="none" normalizeH="0" baseline="0" dirty="0">
                <a:ln>
                  <a:noFill/>
                </a:ln>
                <a:effectLst/>
              </a:rPr>
              <a:t> and </a:t>
            </a:r>
            <a:r>
              <a:rPr kumimoji="0" lang="en-US" altLang="en-US" sz="1300" b="1" i="0" u="none" strike="noStrike" cap="none" normalizeH="0" baseline="0" dirty="0">
                <a:ln>
                  <a:noFill/>
                </a:ln>
                <a:effectLst/>
              </a:rPr>
              <a:t>Require approvals</a:t>
            </a:r>
            <a:r>
              <a:rPr kumimoji="0" lang="en-US" altLang="en-US" sz="1300" b="0" i="0" u="none" strike="noStrike" cap="none" normalizeH="0" baseline="0" dirty="0">
                <a:ln>
                  <a:noFill/>
                </a:ln>
                <a:effectLst/>
              </a:rPr>
              <a:t>.</a:t>
            </a:r>
          </a:p>
          <a:p>
            <a:pPr marL="0" marR="0" lvl="0" indent="0" defTabSz="914400" rtl="0" eaLnBrk="0" fontAlgn="base" latinLnBrk="0" hangingPunct="0">
              <a:lnSpc>
                <a:spcPct val="100000"/>
              </a:lnSpc>
              <a:spcBef>
                <a:spcPct val="0"/>
              </a:spcBef>
              <a:spcAft>
                <a:spcPts val="600"/>
              </a:spcAft>
              <a:buClrTx/>
              <a:buSzTx/>
              <a:buFontTx/>
              <a:buAutoNum type="arabicPeriod" startAt="6"/>
              <a:tabLst/>
            </a:pPr>
            <a:r>
              <a:rPr kumimoji="0" lang="en-US" altLang="en-US" sz="1300" b="0" i="0" u="none" strike="noStrike" cap="none" normalizeH="0" baseline="0" dirty="0">
                <a:ln>
                  <a:noFill/>
                </a:ln>
                <a:effectLst/>
              </a:rPr>
              <a:t>Save your changes.</a:t>
            </a: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300" b="0" i="0" u="none" strike="noStrike" cap="none" normalizeH="0" baseline="0" dirty="0">
              <a:ln>
                <a:noFill/>
              </a:ln>
              <a:effectLst/>
            </a:endParaRPr>
          </a:p>
        </p:txBody>
      </p:sp>
      <p:pic>
        <p:nvPicPr>
          <p:cNvPr id="3075" name="Picture 3" descr="Screenshot of configuring a branch protection rule in GitHub.">
            <a:extLst>
              <a:ext uri="{FF2B5EF4-FFF2-40B4-BE49-F238E27FC236}">
                <a16:creationId xmlns:a16="http://schemas.microsoft.com/office/drawing/2014/main" id="{49CBD724-0305-3E13-12E8-CC2DB3A765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7017" y="997089"/>
            <a:ext cx="6748295" cy="5634823"/>
          </a:xfrm>
          <a:prstGeom prst="rect">
            <a:avLst/>
          </a:prstGeom>
          <a:solidFill>
            <a:srgbClr val="FFFFFF"/>
          </a:solidFill>
        </p:spPr>
      </p:pic>
    </p:spTree>
    <p:extLst>
      <p:ext uri="{BB962C8B-B14F-4D97-AF65-F5344CB8AC3E}">
        <p14:creationId xmlns:p14="http://schemas.microsoft.com/office/powerpoint/2010/main" val="2821467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DD80-5D74-2A73-CA5C-793227F201CD}"/>
              </a:ext>
            </a:extLst>
          </p:cNvPr>
          <p:cNvSpPr>
            <a:spLocks noGrp="1"/>
          </p:cNvSpPr>
          <p:nvPr>
            <p:ph type="title"/>
          </p:nvPr>
        </p:nvSpPr>
        <p:spPr>
          <a:xfrm>
            <a:off x="647698" y="484494"/>
            <a:ext cx="5800867" cy="1569493"/>
          </a:xfrm>
        </p:spPr>
        <p:txBody>
          <a:bodyPr anchor="b">
            <a:normAutofit/>
          </a:bodyPr>
          <a:lstStyle/>
          <a:p>
            <a:r>
              <a:rPr lang="en-US" dirty="0"/>
              <a:t>Create a branch to update the code.</a:t>
            </a:r>
            <a:endParaRPr lang="en-IN" dirty="0"/>
          </a:p>
        </p:txBody>
      </p:sp>
      <p:sp>
        <p:nvSpPr>
          <p:cNvPr id="4" name="Rectangle 1">
            <a:extLst>
              <a:ext uri="{FF2B5EF4-FFF2-40B4-BE49-F238E27FC236}">
                <a16:creationId xmlns:a16="http://schemas.microsoft.com/office/drawing/2014/main" id="{B666FFE9-0FBD-49BF-B9D3-6F4EE5074B7F}"/>
              </a:ext>
            </a:extLst>
          </p:cNvPr>
          <p:cNvSpPr>
            <a:spLocks noGrp="1" noChangeArrowheads="1"/>
          </p:cNvSpPr>
          <p:nvPr>
            <p:ph idx="1"/>
          </p:nvPr>
        </p:nvSpPr>
        <p:spPr bwMode="auto">
          <a:xfrm>
            <a:off x="647699" y="2053987"/>
            <a:ext cx="4481985" cy="3963937"/>
          </a:xfrm>
        </p:spPr>
        <p:txBody>
          <a:bodyPr vert="horz" lIns="153939" tIns="55545" rIns="0" bIns="55545"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300" b="0" i="0" u="none" strike="noStrike" cap="none" normalizeH="0" baseline="0" dirty="0">
                <a:ln>
                  <a:noFill/>
                </a:ln>
                <a:effectLst/>
              </a:rPr>
              <a:t>Whenever you want to edit the code, you'll have to create a branch and work in there. Once you want to make your changes final, you can create a pull request to merge the feature branch with the main branch.</a:t>
            </a:r>
          </a:p>
          <a:p>
            <a:pPr marL="0" marR="0" lvl="0" indent="0" defTabSz="914400" rtl="0" eaLnBrk="0" fontAlgn="base" latinLnBrk="0" hangingPunct="0">
              <a:lnSpc>
                <a:spcPct val="100000"/>
              </a:lnSpc>
              <a:spcBef>
                <a:spcPct val="0"/>
              </a:spcBef>
              <a:spcAft>
                <a:spcPts val="600"/>
              </a:spcAft>
              <a:buClrTx/>
              <a:buSzTx/>
              <a:buFontTx/>
              <a:buNone/>
              <a:tabLst/>
            </a:pPr>
            <a:endParaRPr lang="en-US" altLang="en-US" sz="1300" dirty="0"/>
          </a:p>
          <a:p>
            <a:pPr marL="0" marR="0" lvl="0" indent="0" defTabSz="914400" rtl="0" eaLnBrk="0" fontAlgn="base" latinLnBrk="0" hangingPunct="0">
              <a:lnSpc>
                <a:spcPct val="100000"/>
              </a:lnSpc>
              <a:spcBef>
                <a:spcPct val="0"/>
              </a:spcBef>
              <a:spcAft>
                <a:spcPts val="600"/>
              </a:spcAft>
              <a:buClrTx/>
              <a:buSzTx/>
              <a:buFontTx/>
              <a:buNone/>
              <a:tabLst/>
            </a:pPr>
            <a:r>
              <a:rPr lang="en-US" altLang="en-US" sz="1300" dirty="0"/>
              <a:t>More reads:</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300" b="0" i="0" u="none" strike="noStrike" cap="none" normalizeH="0" baseline="0" dirty="0">
                <a:ln>
                  <a:noFill/>
                </a:ln>
                <a:effectLst/>
                <a:hlinkClick r:id="rId2"/>
              </a:rPr>
              <a:t>https://learn.microsoft.com/en-us/training/modules/source-control-for-machine-learning-projects/3-work-azure-repos-github-repos</a:t>
            </a:r>
            <a:r>
              <a:rPr kumimoji="0" lang="en-US" altLang="en-US" sz="1300" b="0" i="0" u="none" strike="noStrike" cap="none" normalizeH="0" baseline="0" dirty="0">
                <a:ln>
                  <a:noFill/>
                </a:ln>
                <a:effectLst/>
              </a:rPr>
              <a:t> </a:t>
            </a:r>
          </a:p>
          <a:p>
            <a:pPr marL="0" marR="0" lvl="0" indent="0" defTabSz="914400" rtl="0" eaLnBrk="0" fontAlgn="base" latinLnBrk="0" hangingPunct="0">
              <a:lnSpc>
                <a:spcPct val="100000"/>
              </a:lnSpc>
              <a:spcBef>
                <a:spcPct val="0"/>
              </a:spcBef>
              <a:spcAft>
                <a:spcPts val="600"/>
              </a:spcAft>
              <a:buClrTx/>
              <a:buSzTx/>
              <a:buFontTx/>
              <a:buNone/>
              <a:tabLst/>
            </a:pPr>
            <a:endParaRPr lang="en-US" altLang="en-US" sz="1300" dirty="0"/>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3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ts val="600"/>
              </a:spcAft>
              <a:buClrTx/>
              <a:buSzTx/>
              <a:buFontTx/>
              <a:buNone/>
              <a:tabLst/>
            </a:pPr>
            <a:r>
              <a:rPr lang="en-US" altLang="en-US" sz="1300" dirty="0"/>
              <a:t>Clone the “Dev” branch locally in VS Code.</a:t>
            </a:r>
            <a:endParaRPr kumimoji="0" lang="en-US" altLang="en-US" sz="1300" b="0" i="0" u="none" strike="noStrike" cap="none" normalizeH="0" baseline="0" dirty="0">
              <a:ln>
                <a:noFill/>
              </a:ln>
              <a:effectLst/>
            </a:endParaRPr>
          </a:p>
        </p:txBody>
      </p:sp>
      <p:pic>
        <p:nvPicPr>
          <p:cNvPr id="5" name="Picture 4">
            <a:extLst>
              <a:ext uri="{FF2B5EF4-FFF2-40B4-BE49-F238E27FC236}">
                <a16:creationId xmlns:a16="http://schemas.microsoft.com/office/drawing/2014/main" id="{62FCCBD3-53FD-5FA3-7C17-9B518167AEF8}"/>
              </a:ext>
            </a:extLst>
          </p:cNvPr>
          <p:cNvPicPr>
            <a:picLocks noChangeAspect="1"/>
          </p:cNvPicPr>
          <p:nvPr/>
        </p:nvPicPr>
        <p:blipFill>
          <a:blip r:embed="rId3"/>
          <a:stretch>
            <a:fillRect/>
          </a:stretch>
        </p:blipFill>
        <p:spPr>
          <a:xfrm>
            <a:off x="6448565" y="914249"/>
            <a:ext cx="4924570" cy="2778520"/>
          </a:xfrm>
          <a:prstGeom prst="rect">
            <a:avLst/>
          </a:prstGeom>
        </p:spPr>
      </p:pic>
      <p:pic>
        <p:nvPicPr>
          <p:cNvPr id="7" name="Picture 6">
            <a:extLst>
              <a:ext uri="{FF2B5EF4-FFF2-40B4-BE49-F238E27FC236}">
                <a16:creationId xmlns:a16="http://schemas.microsoft.com/office/drawing/2014/main" id="{8D0386EF-F56A-420E-B3E0-1B8824EC182F}"/>
              </a:ext>
            </a:extLst>
          </p:cNvPr>
          <p:cNvPicPr>
            <a:picLocks noChangeAspect="1"/>
          </p:cNvPicPr>
          <p:nvPr/>
        </p:nvPicPr>
        <p:blipFill>
          <a:blip r:embed="rId4"/>
          <a:stretch>
            <a:fillRect/>
          </a:stretch>
        </p:blipFill>
        <p:spPr>
          <a:xfrm>
            <a:off x="5526594" y="3728686"/>
            <a:ext cx="6497968" cy="2683217"/>
          </a:xfrm>
          <a:prstGeom prst="rect">
            <a:avLst/>
          </a:prstGeom>
        </p:spPr>
      </p:pic>
    </p:spTree>
    <p:extLst>
      <p:ext uri="{BB962C8B-B14F-4D97-AF65-F5344CB8AC3E}">
        <p14:creationId xmlns:p14="http://schemas.microsoft.com/office/powerpoint/2010/main" val="2151645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DD80-5D74-2A73-CA5C-793227F201CD}"/>
              </a:ext>
            </a:extLst>
          </p:cNvPr>
          <p:cNvSpPr>
            <a:spLocks noGrp="1"/>
          </p:cNvSpPr>
          <p:nvPr>
            <p:ph type="title"/>
          </p:nvPr>
        </p:nvSpPr>
        <p:spPr>
          <a:xfrm>
            <a:off x="647698" y="484494"/>
            <a:ext cx="5800867" cy="1569493"/>
          </a:xfrm>
        </p:spPr>
        <p:txBody>
          <a:bodyPr anchor="b">
            <a:normAutofit/>
          </a:bodyPr>
          <a:lstStyle/>
          <a:p>
            <a:r>
              <a:rPr lang="en-US" dirty="0"/>
              <a:t>Trigger a GitHub Actions workflow</a:t>
            </a:r>
            <a:endParaRPr lang="en-IN" dirty="0"/>
          </a:p>
        </p:txBody>
      </p:sp>
      <p:sp>
        <p:nvSpPr>
          <p:cNvPr id="4" name="Rectangle 1">
            <a:extLst>
              <a:ext uri="{FF2B5EF4-FFF2-40B4-BE49-F238E27FC236}">
                <a16:creationId xmlns:a16="http://schemas.microsoft.com/office/drawing/2014/main" id="{B666FFE9-0FBD-49BF-B9D3-6F4EE5074B7F}"/>
              </a:ext>
            </a:extLst>
          </p:cNvPr>
          <p:cNvSpPr>
            <a:spLocks noGrp="1" noChangeArrowheads="1"/>
          </p:cNvSpPr>
          <p:nvPr>
            <p:ph idx="1"/>
          </p:nvPr>
        </p:nvSpPr>
        <p:spPr bwMode="auto">
          <a:xfrm>
            <a:off x="647699" y="2053987"/>
            <a:ext cx="5225563" cy="3963937"/>
          </a:xfrm>
        </p:spPr>
        <p:txBody>
          <a:bodyPr vert="horz" lIns="153939" tIns="55545" rIns="0" bIns="55545"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300" b="0" i="0" u="none" strike="noStrike" cap="none" normalizeH="0" baseline="0" dirty="0">
                <a:ln>
                  <a:noFill/>
                </a:ln>
                <a:effectLst/>
              </a:rPr>
              <a:t>Finally, you may want to use the creation of pull requests as a trigger for GitHub Actions workflows. For example, whenever someone makes changes to the code, you'll want to run some code quality checks.</a:t>
            </a: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3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300" b="0" i="0" u="none" strike="noStrike" cap="none" normalizeH="0" baseline="0" dirty="0">
                <a:ln>
                  <a:noFill/>
                </a:ln>
                <a:effectLst/>
              </a:rPr>
              <a:t>Only when the edited code has passed the quality checks and someone has verified the proposed changes, do you want to actually merge the pull request.</a:t>
            </a: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3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300" b="0" i="0" u="none" strike="noStrike" cap="none" normalizeH="0" baseline="0" dirty="0">
                <a:ln>
                  <a:noFill/>
                </a:ln>
                <a:effectLst/>
              </a:rPr>
              <a:t>To trigger a GitHub Actions workflow, you can use on: [</a:t>
            </a:r>
            <a:r>
              <a:rPr kumimoji="0" lang="en-US" altLang="en-US" sz="1300" b="0" i="0" u="none" strike="noStrike" cap="none" normalizeH="0" baseline="0" dirty="0" err="1">
                <a:ln>
                  <a:noFill/>
                </a:ln>
                <a:effectLst/>
              </a:rPr>
              <a:t>pull_request</a:t>
            </a:r>
            <a:r>
              <a:rPr kumimoji="0" lang="en-US" altLang="en-US" sz="1300" b="0" i="0" u="none" strike="noStrike" cap="none" normalizeH="0" baseline="0" dirty="0">
                <a:ln>
                  <a:noFill/>
                </a:ln>
                <a:effectLst/>
              </a:rPr>
              <a:t>]. When you use this trigger, your workflow will run whenever the pull request is created.</a:t>
            </a: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3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300" b="0" i="0" u="none" strike="noStrike" cap="none" normalizeH="0" baseline="0" dirty="0">
                <a:ln>
                  <a:noFill/>
                </a:ln>
                <a:effectLst/>
              </a:rPr>
              <a:t>If you want a workflow to run whenever a pull request is merged, you'll need to use another trigger. Merging a pull request is essentially a push to the main branch. So, to trigger a workflow to run when a pull request is merged, use the following trigger in the GitHub Actions workflow:</a:t>
            </a:r>
          </a:p>
        </p:txBody>
      </p:sp>
      <p:pic>
        <p:nvPicPr>
          <p:cNvPr id="11" name="Picture 10">
            <a:extLst>
              <a:ext uri="{FF2B5EF4-FFF2-40B4-BE49-F238E27FC236}">
                <a16:creationId xmlns:a16="http://schemas.microsoft.com/office/drawing/2014/main" id="{DF74E6AC-AC13-67E7-8DAD-E664910AF197}"/>
              </a:ext>
            </a:extLst>
          </p:cNvPr>
          <p:cNvPicPr>
            <a:picLocks noChangeAspect="1"/>
          </p:cNvPicPr>
          <p:nvPr/>
        </p:nvPicPr>
        <p:blipFill>
          <a:blip r:embed="rId2"/>
          <a:stretch>
            <a:fillRect/>
          </a:stretch>
        </p:blipFill>
        <p:spPr>
          <a:xfrm>
            <a:off x="7141121" y="2697295"/>
            <a:ext cx="3295674" cy="1895489"/>
          </a:xfrm>
          <a:prstGeom prst="rect">
            <a:avLst/>
          </a:prstGeom>
        </p:spPr>
      </p:pic>
    </p:spTree>
    <p:extLst>
      <p:ext uri="{BB962C8B-B14F-4D97-AF65-F5344CB8AC3E}">
        <p14:creationId xmlns:p14="http://schemas.microsoft.com/office/powerpoint/2010/main" val="2339305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DD80-5D74-2A73-CA5C-793227F201CD}"/>
              </a:ext>
            </a:extLst>
          </p:cNvPr>
          <p:cNvSpPr>
            <a:spLocks noGrp="1"/>
          </p:cNvSpPr>
          <p:nvPr>
            <p:ph type="title"/>
          </p:nvPr>
        </p:nvSpPr>
        <p:spPr>
          <a:xfrm>
            <a:off x="647698" y="484494"/>
            <a:ext cx="5800867" cy="1569493"/>
          </a:xfrm>
        </p:spPr>
        <p:txBody>
          <a:bodyPr anchor="b">
            <a:normAutofit/>
          </a:bodyPr>
          <a:lstStyle/>
          <a:p>
            <a:r>
              <a:rPr lang="en-US" dirty="0"/>
              <a:t>Unit Testing for dev code</a:t>
            </a:r>
            <a:endParaRPr lang="en-IN" dirty="0"/>
          </a:p>
        </p:txBody>
      </p:sp>
      <p:sp>
        <p:nvSpPr>
          <p:cNvPr id="4" name="Rectangle 1">
            <a:extLst>
              <a:ext uri="{FF2B5EF4-FFF2-40B4-BE49-F238E27FC236}">
                <a16:creationId xmlns:a16="http://schemas.microsoft.com/office/drawing/2014/main" id="{B666FFE9-0FBD-49BF-B9D3-6F4EE5074B7F}"/>
              </a:ext>
            </a:extLst>
          </p:cNvPr>
          <p:cNvSpPr>
            <a:spLocks noGrp="1" noChangeArrowheads="1"/>
          </p:cNvSpPr>
          <p:nvPr>
            <p:ph idx="1"/>
          </p:nvPr>
        </p:nvSpPr>
        <p:spPr bwMode="auto">
          <a:xfrm>
            <a:off x="647699" y="2053987"/>
            <a:ext cx="4481985" cy="4583188"/>
          </a:xfrm>
        </p:spPr>
        <p:txBody>
          <a:bodyPr vert="horz" lIns="153939" tIns="55545" rIns="0" bIns="55545" numCol="1"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ts val="600"/>
              </a:spcAft>
              <a:buClrTx/>
              <a:buSzTx/>
              <a:buFontTx/>
              <a:buNone/>
              <a:tabLst/>
            </a:pPr>
            <a:r>
              <a:rPr lang="en-US" sz="1100" b="0" i="0" dirty="0">
                <a:solidFill>
                  <a:srgbClr val="161616"/>
                </a:solidFill>
                <a:effectLst/>
                <a:latin typeface="Segoe UI" panose="020B0502040204020203" pitchFamily="34" charset="0"/>
              </a:rPr>
              <a:t>To check whether the code works as expected, you can create </a:t>
            </a:r>
            <a:r>
              <a:rPr lang="en-US" sz="1100" b="1" i="0" dirty="0">
                <a:solidFill>
                  <a:srgbClr val="161616"/>
                </a:solidFill>
                <a:effectLst/>
                <a:latin typeface="Segoe UI" panose="020B0502040204020203" pitchFamily="34" charset="0"/>
              </a:rPr>
              <a:t>unit tests</a:t>
            </a:r>
            <a:r>
              <a:rPr lang="en-US" sz="1100" b="0" i="0" dirty="0">
                <a:solidFill>
                  <a:srgbClr val="161616"/>
                </a:solidFill>
                <a:effectLst/>
                <a:latin typeface="Segoe UI" panose="020B0502040204020203" pitchFamily="34" charset="0"/>
              </a:rPr>
              <a:t>. To easily test specific parts of your code, your scripts should contain </a:t>
            </a:r>
            <a:r>
              <a:rPr lang="en-US" sz="1100" b="1" i="0" dirty="0">
                <a:solidFill>
                  <a:srgbClr val="161616"/>
                </a:solidFill>
                <a:effectLst/>
                <a:latin typeface="Segoe UI" panose="020B0502040204020203" pitchFamily="34" charset="0"/>
              </a:rPr>
              <a:t>functions</a:t>
            </a:r>
            <a:r>
              <a:rPr lang="en-US" sz="1100" b="0" i="0" dirty="0">
                <a:solidFill>
                  <a:srgbClr val="161616"/>
                </a:solidFill>
                <a:effectLst/>
                <a:latin typeface="Segoe UI" panose="020B0502040204020203" pitchFamily="34" charset="0"/>
              </a:rPr>
              <a:t>. You can test functions in your scripts by creating test files. A popular tool to test Python code is </a:t>
            </a:r>
            <a:r>
              <a:rPr lang="en-US" sz="1100" b="1" i="0" dirty="0" err="1">
                <a:solidFill>
                  <a:srgbClr val="161616"/>
                </a:solidFill>
                <a:effectLst/>
                <a:latin typeface="Segoe UI" panose="020B0502040204020203" pitchFamily="34" charset="0"/>
              </a:rPr>
              <a:t>Pytest</a:t>
            </a:r>
            <a:r>
              <a:rPr lang="en-US" sz="1100" b="0" i="0" dirty="0">
                <a:solidFill>
                  <a:srgbClr val="161616"/>
                </a:solidFill>
                <a:effectLst/>
                <a:latin typeface="Segoe UI" panose="020B0502040204020203" pitchFamily="34" charset="0"/>
              </a:rPr>
              <a:t>.</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100" u="none" strike="noStrike" cap="none" normalizeH="0" baseline="0" dirty="0">
                <a:ln>
                  <a:noFill/>
                </a:ln>
                <a:solidFill>
                  <a:srgbClr val="161616"/>
                </a:solidFill>
                <a:latin typeface="Segoe UI" panose="020B0502040204020203" pitchFamily="34" charset="0"/>
              </a:rPr>
              <a:t>Where linting verifies how you wrote the code, unit tests check how your code works. Units refer to the code you create. Unit testing is therefore also known as code testing.</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100" u="none" strike="noStrike" cap="none" normalizeH="0" baseline="0" dirty="0">
                <a:ln>
                  <a:noFill/>
                </a:ln>
                <a:solidFill>
                  <a:srgbClr val="161616"/>
                </a:solidFill>
                <a:latin typeface="Segoe UI" panose="020B0502040204020203" pitchFamily="34" charset="0"/>
              </a:rPr>
              <a:t>As a best practice, your code should exist mostly out of functions. Whether you've created functions to prepare data, or to train a model. You can apply unit testing to, for example:</a:t>
            </a: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100" u="none" strike="noStrike" cap="none" normalizeH="0" baseline="0" dirty="0">
              <a:ln>
                <a:noFill/>
              </a:ln>
              <a:solidFill>
                <a:srgbClr val="161616"/>
              </a:solidFill>
              <a:latin typeface="Segoe UI" panose="020B0502040204020203" pitchFamily="34" charset="0"/>
            </a:endParaRPr>
          </a:p>
          <a:p>
            <a:pPr marL="171450" marR="0" lvl="0" indent="-1714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100" u="none" strike="noStrike" cap="none" normalizeH="0" baseline="0" dirty="0">
                <a:ln>
                  <a:noFill/>
                </a:ln>
                <a:solidFill>
                  <a:srgbClr val="161616"/>
                </a:solidFill>
                <a:latin typeface="Segoe UI" panose="020B0502040204020203" pitchFamily="34" charset="0"/>
              </a:rPr>
              <a:t>Check that column names are right.</a:t>
            </a:r>
          </a:p>
          <a:p>
            <a:pPr marL="171450" marR="0" lvl="0" indent="-1714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100" u="none" strike="noStrike" cap="none" normalizeH="0" baseline="0" dirty="0">
                <a:ln>
                  <a:noFill/>
                </a:ln>
                <a:solidFill>
                  <a:srgbClr val="161616"/>
                </a:solidFill>
                <a:latin typeface="Segoe UI" panose="020B0502040204020203" pitchFamily="34" charset="0"/>
              </a:rPr>
              <a:t>Check the prediction level of model on new datasets.</a:t>
            </a:r>
          </a:p>
          <a:p>
            <a:pPr marL="171450" marR="0" lvl="0" indent="-1714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100" u="none" strike="noStrike" cap="none" normalizeH="0" baseline="0" dirty="0">
                <a:ln>
                  <a:noFill/>
                </a:ln>
                <a:solidFill>
                  <a:srgbClr val="161616"/>
                </a:solidFill>
                <a:latin typeface="Segoe UI" panose="020B0502040204020203" pitchFamily="34" charset="0"/>
              </a:rPr>
              <a:t>Check the distribution of prediction levels.</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100" u="none" strike="noStrike" cap="none" normalizeH="0" baseline="0" dirty="0">
                <a:ln>
                  <a:noFill/>
                </a:ln>
                <a:solidFill>
                  <a:srgbClr val="161616"/>
                </a:solidFill>
                <a:latin typeface="Segoe UI" panose="020B0502040204020203" pitchFamily="34" charset="0"/>
              </a:rPr>
              <a:t>When you work with Python, you can use </a:t>
            </a:r>
            <a:r>
              <a:rPr kumimoji="0" lang="en-US" altLang="en-US" sz="1100" u="none" strike="noStrike" cap="none" normalizeH="0" baseline="0" dirty="0" err="1">
                <a:ln>
                  <a:noFill/>
                </a:ln>
                <a:solidFill>
                  <a:srgbClr val="161616"/>
                </a:solidFill>
                <a:latin typeface="Segoe UI" panose="020B0502040204020203" pitchFamily="34" charset="0"/>
              </a:rPr>
              <a:t>Pytest</a:t>
            </a:r>
            <a:r>
              <a:rPr kumimoji="0" lang="en-US" altLang="en-US" sz="1100" u="none" strike="noStrike" cap="none" normalizeH="0" baseline="0" dirty="0">
                <a:ln>
                  <a:noFill/>
                </a:ln>
                <a:solidFill>
                  <a:srgbClr val="161616"/>
                </a:solidFill>
                <a:latin typeface="Segoe UI" panose="020B0502040204020203" pitchFamily="34" charset="0"/>
              </a:rPr>
              <a:t> and </a:t>
            </a:r>
            <a:r>
              <a:rPr kumimoji="0" lang="en-US" altLang="en-US" sz="1100" u="none" strike="noStrike" cap="none" normalizeH="0" baseline="0" dirty="0" err="1">
                <a:ln>
                  <a:noFill/>
                </a:ln>
                <a:solidFill>
                  <a:srgbClr val="161616"/>
                </a:solidFill>
                <a:latin typeface="Segoe UI" panose="020B0502040204020203" pitchFamily="34" charset="0"/>
              </a:rPr>
              <a:t>Numpy</a:t>
            </a:r>
            <a:r>
              <a:rPr kumimoji="0" lang="en-US" altLang="en-US" sz="1100" u="none" strike="noStrike" cap="none" normalizeH="0" baseline="0" dirty="0">
                <a:ln>
                  <a:noFill/>
                </a:ln>
                <a:solidFill>
                  <a:srgbClr val="161616"/>
                </a:solidFill>
                <a:latin typeface="Segoe UI" panose="020B0502040204020203" pitchFamily="34" charset="0"/>
              </a:rPr>
              <a:t> (which uses the </a:t>
            </a:r>
            <a:r>
              <a:rPr kumimoji="0" lang="en-US" altLang="en-US" sz="1100" u="none" strike="noStrike" cap="none" normalizeH="0" baseline="0" dirty="0" err="1">
                <a:ln>
                  <a:noFill/>
                </a:ln>
                <a:solidFill>
                  <a:srgbClr val="161616"/>
                </a:solidFill>
                <a:latin typeface="Segoe UI" panose="020B0502040204020203" pitchFamily="34" charset="0"/>
              </a:rPr>
              <a:t>Pytest</a:t>
            </a:r>
            <a:r>
              <a:rPr kumimoji="0" lang="en-US" altLang="en-US" sz="1100" u="none" strike="noStrike" cap="none" normalizeH="0" baseline="0" dirty="0">
                <a:ln>
                  <a:noFill/>
                </a:ln>
                <a:solidFill>
                  <a:srgbClr val="161616"/>
                </a:solidFill>
                <a:latin typeface="Segoe UI" panose="020B0502040204020203" pitchFamily="34" charset="0"/>
              </a:rPr>
              <a:t> framework) to test your code. </a:t>
            </a: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100" u="none" strike="noStrike" cap="none" normalizeH="0" baseline="0" dirty="0">
              <a:ln>
                <a:noFill/>
              </a:ln>
              <a:solidFill>
                <a:srgbClr val="161616"/>
              </a:solidFill>
              <a:latin typeface="Segoe UI" panose="020B0502040204020203" pitchFamily="34" charset="0"/>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100" u="none" strike="noStrike" cap="none" normalizeH="0" baseline="0" dirty="0">
                <a:ln>
                  <a:noFill/>
                </a:ln>
                <a:solidFill>
                  <a:srgbClr val="161616"/>
                </a:solidFill>
                <a:latin typeface="Segoe UI" panose="020B0502040204020203" pitchFamily="34" charset="0"/>
              </a:rPr>
              <a:t>Install </a:t>
            </a:r>
            <a:r>
              <a:rPr kumimoji="0" lang="en-US" altLang="en-US" sz="1100" u="none" strike="noStrike" cap="none" normalizeH="0" baseline="0" dirty="0" err="1">
                <a:ln>
                  <a:noFill/>
                </a:ln>
                <a:solidFill>
                  <a:srgbClr val="161616"/>
                </a:solidFill>
                <a:latin typeface="Segoe UI" panose="020B0502040204020203" pitchFamily="34" charset="0"/>
              </a:rPr>
              <a:t>pytest</a:t>
            </a:r>
            <a:endParaRPr kumimoji="0" lang="en-US" altLang="en-US" sz="1100" u="none" strike="noStrike" cap="none" normalizeH="0" baseline="0" dirty="0">
              <a:ln>
                <a:noFill/>
              </a:ln>
              <a:solidFill>
                <a:srgbClr val="161616"/>
              </a:solidFill>
              <a:latin typeface="Segoe UI" panose="020B0502040204020203" pitchFamily="34" charset="0"/>
            </a:endParaRPr>
          </a:p>
          <a:p>
            <a:pPr marL="0" marR="0" lvl="0" indent="0" defTabSz="914400" rtl="0" eaLnBrk="0" fontAlgn="base" latinLnBrk="0" hangingPunct="0">
              <a:lnSpc>
                <a:spcPct val="100000"/>
              </a:lnSpc>
              <a:spcBef>
                <a:spcPct val="0"/>
              </a:spcBef>
              <a:spcAft>
                <a:spcPts val="600"/>
              </a:spcAft>
              <a:buClrTx/>
              <a:buSzTx/>
              <a:buFontTx/>
              <a:buNone/>
              <a:tabLst/>
            </a:pPr>
            <a:r>
              <a:rPr lang="en-US" altLang="en-US" sz="1100" b="1" dirty="0">
                <a:solidFill>
                  <a:srgbClr val="161616"/>
                </a:solidFill>
                <a:latin typeface="Courier New" panose="02070309020205020404" pitchFamily="49" charset="0"/>
                <a:cs typeface="Courier New" panose="02070309020205020404" pitchFamily="49" charset="0"/>
              </a:rPr>
              <a:t>pip install </a:t>
            </a:r>
            <a:r>
              <a:rPr lang="en-US" altLang="en-US" sz="1100" b="1" dirty="0" err="1">
                <a:solidFill>
                  <a:srgbClr val="161616"/>
                </a:solidFill>
                <a:latin typeface="Courier New" panose="02070309020205020404" pitchFamily="49" charset="0"/>
                <a:cs typeface="Courier New" panose="02070309020205020404" pitchFamily="49" charset="0"/>
              </a:rPr>
              <a:t>pytest</a:t>
            </a:r>
            <a:endParaRPr lang="en-US" altLang="en-US" sz="1100" b="1" dirty="0">
              <a:solidFill>
                <a:srgbClr val="161616"/>
              </a:solidFill>
              <a:latin typeface="Courier New" panose="02070309020205020404" pitchFamily="49" charset="0"/>
              <a:cs typeface="Courier New" panose="02070309020205020404" pitchFamily="49" charset="0"/>
            </a:endParaRP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100" u="none" strike="noStrike" cap="none" normalizeH="0" baseline="0" dirty="0">
              <a:ln>
                <a:noFill/>
              </a:ln>
              <a:solidFill>
                <a:srgbClr val="161616"/>
              </a:solidFill>
              <a:latin typeface="Segoe UI" panose="020B0502040204020203" pitchFamily="34" charset="0"/>
            </a:endParaRP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100" u="none" strike="noStrike" cap="none" normalizeH="0" baseline="0" dirty="0">
                <a:ln>
                  <a:noFill/>
                </a:ln>
                <a:solidFill>
                  <a:srgbClr val="161616"/>
                </a:solidFill>
                <a:latin typeface="Segoe UI" panose="020B0502040204020203" pitchFamily="34" charset="0"/>
              </a:rPr>
              <a:t>Complete test_main.py</a:t>
            </a:r>
          </a:p>
          <a:p>
            <a:pPr marL="0" marR="0" lvl="0" indent="0" defTabSz="914400" rtl="0" eaLnBrk="0" fontAlgn="base" latinLnBrk="0" hangingPunct="0">
              <a:lnSpc>
                <a:spcPct val="100000"/>
              </a:lnSpc>
              <a:spcBef>
                <a:spcPct val="0"/>
              </a:spcBef>
              <a:spcAft>
                <a:spcPts val="600"/>
              </a:spcAft>
              <a:buClrTx/>
              <a:buSzTx/>
              <a:buFontTx/>
              <a:buNone/>
              <a:tabLst/>
            </a:pPr>
            <a:endParaRPr lang="en-US" altLang="en-US" sz="1100" dirty="0">
              <a:solidFill>
                <a:srgbClr val="161616"/>
              </a:solidFill>
              <a:latin typeface="Segoe UI" panose="020B0502040204020203" pitchFamily="34" charset="0"/>
            </a:endParaRPr>
          </a:p>
          <a:p>
            <a:pPr marL="0" marR="0" lvl="0" indent="0" defTabSz="914400" rtl="0" eaLnBrk="0" fontAlgn="base" latinLnBrk="0" hangingPunct="0">
              <a:lnSpc>
                <a:spcPct val="100000"/>
              </a:lnSpc>
              <a:spcBef>
                <a:spcPct val="0"/>
              </a:spcBef>
              <a:spcAft>
                <a:spcPts val="600"/>
              </a:spcAft>
              <a:buClrTx/>
              <a:buSzTx/>
              <a:buFontTx/>
              <a:buNone/>
              <a:tabLst/>
            </a:pPr>
            <a:endParaRPr lang="en-US" altLang="en-US" sz="1100" dirty="0">
              <a:solidFill>
                <a:srgbClr val="161616"/>
              </a:solidFill>
              <a:latin typeface="Segoe UI" panose="020B0502040204020203" pitchFamily="34" charset="0"/>
            </a:endParaRP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100" b="0" i="0" u="none" strike="noStrike" cap="none" normalizeH="0" baseline="0" dirty="0">
              <a:ln>
                <a:noFill/>
              </a:ln>
              <a:solidFill>
                <a:srgbClr val="161616"/>
              </a:solidFill>
              <a:effectLst/>
              <a:latin typeface="Segoe UI" panose="020B0502040204020203" pitchFamily="34" charset="0"/>
            </a:endParaRP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300" b="0" i="0" u="none" strike="noStrike" cap="none" normalizeH="0" baseline="0" dirty="0">
              <a:ln>
                <a:noFill/>
              </a:ln>
              <a:effectLst/>
            </a:endParaRPr>
          </a:p>
        </p:txBody>
      </p:sp>
      <p:pic>
        <p:nvPicPr>
          <p:cNvPr id="11" name="Picture 10">
            <a:extLst>
              <a:ext uri="{FF2B5EF4-FFF2-40B4-BE49-F238E27FC236}">
                <a16:creationId xmlns:a16="http://schemas.microsoft.com/office/drawing/2014/main" id="{E373CBF2-44DB-F87D-3780-5E164A776BD5}"/>
              </a:ext>
            </a:extLst>
          </p:cNvPr>
          <p:cNvPicPr>
            <a:picLocks noChangeAspect="1"/>
          </p:cNvPicPr>
          <p:nvPr/>
        </p:nvPicPr>
        <p:blipFill>
          <a:blip r:embed="rId2"/>
          <a:stretch>
            <a:fillRect/>
          </a:stretch>
        </p:blipFill>
        <p:spPr>
          <a:xfrm>
            <a:off x="5272599" y="399869"/>
            <a:ext cx="6919401" cy="6237306"/>
          </a:xfrm>
          <a:prstGeom prst="rect">
            <a:avLst/>
          </a:prstGeom>
        </p:spPr>
      </p:pic>
    </p:spTree>
    <p:extLst>
      <p:ext uri="{BB962C8B-B14F-4D97-AF65-F5344CB8AC3E}">
        <p14:creationId xmlns:p14="http://schemas.microsoft.com/office/powerpoint/2010/main" val="935376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6DD80-5D74-2A73-CA5C-793227F201CD}"/>
              </a:ext>
            </a:extLst>
          </p:cNvPr>
          <p:cNvSpPr>
            <a:spLocks noGrp="1"/>
          </p:cNvSpPr>
          <p:nvPr>
            <p:ph type="title"/>
          </p:nvPr>
        </p:nvSpPr>
        <p:spPr>
          <a:xfrm>
            <a:off x="647698" y="484494"/>
            <a:ext cx="5800867" cy="1569493"/>
          </a:xfrm>
        </p:spPr>
        <p:txBody>
          <a:bodyPr anchor="b">
            <a:normAutofit/>
          </a:bodyPr>
          <a:lstStyle/>
          <a:p>
            <a:r>
              <a:rPr lang="en-US" dirty="0"/>
              <a:t>Unit Testing for dev code</a:t>
            </a:r>
            <a:endParaRPr lang="en-IN" dirty="0"/>
          </a:p>
        </p:txBody>
      </p:sp>
      <p:sp>
        <p:nvSpPr>
          <p:cNvPr id="4" name="Rectangle 1">
            <a:extLst>
              <a:ext uri="{FF2B5EF4-FFF2-40B4-BE49-F238E27FC236}">
                <a16:creationId xmlns:a16="http://schemas.microsoft.com/office/drawing/2014/main" id="{B666FFE9-0FBD-49BF-B9D3-6F4EE5074B7F}"/>
              </a:ext>
            </a:extLst>
          </p:cNvPr>
          <p:cNvSpPr>
            <a:spLocks noGrp="1" noChangeArrowheads="1"/>
          </p:cNvSpPr>
          <p:nvPr>
            <p:ph idx="1"/>
          </p:nvPr>
        </p:nvSpPr>
        <p:spPr bwMode="auto">
          <a:xfrm>
            <a:off x="647699" y="2053987"/>
            <a:ext cx="4944209" cy="4583188"/>
          </a:xfrm>
        </p:spPr>
        <p:txBody>
          <a:bodyPr vert="horz" lIns="153939" tIns="55545" rIns="0" bIns="55545"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300" b="0" i="0" u="none" strike="noStrike" cap="none" normalizeH="0" baseline="0" dirty="0">
                <a:ln>
                  <a:noFill/>
                </a:ln>
                <a:effectLst/>
              </a:rPr>
              <a:t>To test your code in Visual Studio Code using the UI:</a:t>
            </a:r>
          </a:p>
          <a:p>
            <a:pPr marL="285750" marR="0" lvl="0" indent="-285750" defTabSz="914400" rtl="0" eaLnBrk="0" fontAlgn="base" latinLnBrk="0" hangingPunct="0">
              <a:lnSpc>
                <a:spcPct val="100000"/>
              </a:lnSpc>
              <a:spcBef>
                <a:spcPct val="0"/>
              </a:spcBef>
              <a:spcAft>
                <a:spcPts val="600"/>
              </a:spcAft>
              <a:buClrTx/>
              <a:buSzTx/>
              <a:buFont typeface="Arial" panose="020B0604020202020204" pitchFamily="34" charset="0"/>
              <a:buChar char="•"/>
              <a:tabLst/>
            </a:pPr>
            <a:endParaRPr kumimoji="0" lang="en-US" altLang="en-US" sz="1300" b="0" i="0" u="none" strike="noStrike" cap="none" normalizeH="0" baseline="0" dirty="0">
              <a:ln>
                <a:noFill/>
              </a:ln>
              <a:effectLst/>
            </a:endParaRPr>
          </a:p>
          <a:p>
            <a:pPr marL="285750" marR="0" lvl="0" indent="-2857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rPr>
              <a:t>Install all necessary libraries to run the training script.</a:t>
            </a:r>
          </a:p>
          <a:p>
            <a:pPr marL="285750" marR="0" lvl="0" indent="-2857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rPr>
              <a:t>Ensure </a:t>
            </a:r>
            <a:r>
              <a:rPr kumimoji="0" lang="en-US" altLang="en-US" sz="1300" b="0" i="0" u="none" strike="noStrike" cap="none" normalizeH="0" baseline="0" dirty="0" err="1">
                <a:ln>
                  <a:noFill/>
                </a:ln>
                <a:effectLst/>
              </a:rPr>
              <a:t>pytest</a:t>
            </a:r>
            <a:r>
              <a:rPr kumimoji="0" lang="en-US" altLang="en-US" sz="1300" b="0" i="0" u="none" strike="noStrike" cap="none" normalizeH="0" baseline="0" dirty="0">
                <a:ln>
                  <a:noFill/>
                </a:ln>
                <a:effectLst/>
              </a:rPr>
              <a:t> is installed and enabled within Visual Studio Code.</a:t>
            </a:r>
          </a:p>
          <a:p>
            <a:pPr marL="285750" marR="0" lvl="0" indent="-2857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rPr>
              <a:t>Install the Python extension for Visual Studio Code.</a:t>
            </a:r>
          </a:p>
          <a:p>
            <a:pPr marL="285750" marR="0" lvl="0" indent="-2857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rPr>
              <a:t>Select the train.py script you want to test.</a:t>
            </a:r>
          </a:p>
          <a:p>
            <a:pPr marL="285750" marR="0" lvl="0" indent="-2857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rPr>
              <a:t>Select the Testing tab from the left menu.</a:t>
            </a:r>
          </a:p>
          <a:p>
            <a:pPr marL="285750" marR="0" lvl="0" indent="-2857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rPr>
              <a:t>Configure Python testing by selecting </a:t>
            </a:r>
            <a:r>
              <a:rPr kumimoji="0" lang="en-US" altLang="en-US" sz="1300" b="0" i="0" u="none" strike="noStrike" cap="none" normalizeH="0" baseline="0" dirty="0" err="1">
                <a:ln>
                  <a:noFill/>
                </a:ln>
                <a:effectLst/>
              </a:rPr>
              <a:t>pytest</a:t>
            </a:r>
            <a:r>
              <a:rPr kumimoji="0" lang="en-US" altLang="en-US" sz="1300" b="0" i="0" u="none" strike="noStrike" cap="none" normalizeH="0" baseline="0" dirty="0">
                <a:ln>
                  <a:noFill/>
                </a:ln>
                <a:effectLst/>
              </a:rPr>
              <a:t> and setting the test directory to your tests/ folder.</a:t>
            </a:r>
          </a:p>
          <a:p>
            <a:pPr marL="285750" marR="0" lvl="0" indent="-285750"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300" b="0" i="0" u="none" strike="noStrike" cap="none" normalizeH="0" baseline="0" dirty="0">
                <a:ln>
                  <a:noFill/>
                </a:ln>
                <a:effectLst/>
              </a:rPr>
              <a:t>Run all tests by selecting the play button and review the results.</a:t>
            </a:r>
          </a:p>
          <a:p>
            <a:pPr marR="0" lvl="0" defTabSz="914400" rtl="0" eaLnBrk="0" fontAlgn="base" latinLnBrk="0" hangingPunct="0">
              <a:lnSpc>
                <a:spcPct val="100000"/>
              </a:lnSpc>
              <a:spcBef>
                <a:spcPct val="0"/>
              </a:spcBef>
              <a:spcAft>
                <a:spcPts val="600"/>
              </a:spcAft>
              <a:buClrTx/>
              <a:buSzTx/>
              <a:tabLst/>
            </a:pPr>
            <a:r>
              <a:rPr kumimoji="0" lang="en-US" altLang="en-US" sz="1100" b="0" i="0" u="none" strike="noStrike" cap="none" normalizeH="0" baseline="0" dirty="0">
                <a:ln>
                  <a:noFill/>
                </a:ln>
                <a:effectLst/>
                <a:hlinkClick r:id="rId2"/>
              </a:rPr>
              <a:t>https://learn.microsoft.com/en-us/training/modules/source-control-for-machine-learning-projects/5-verify-your-code-locally</a:t>
            </a:r>
            <a:r>
              <a:rPr lang="en-US" altLang="en-US" sz="1100" dirty="0"/>
              <a:t> </a:t>
            </a:r>
            <a:endParaRPr kumimoji="0" lang="en-US" altLang="en-US" sz="1100" b="0" i="0" u="none" strike="noStrike" cap="none" normalizeH="0" baseline="0" dirty="0">
              <a:ln>
                <a:noFill/>
              </a:ln>
              <a:effectLst/>
            </a:endParaRPr>
          </a:p>
          <a:p>
            <a:pPr marL="0" marR="0" lvl="0" indent="0" defTabSz="914400" rtl="0" eaLnBrk="0" fontAlgn="base" latinLnBrk="0" hangingPunct="0">
              <a:lnSpc>
                <a:spcPct val="100000"/>
              </a:lnSpc>
              <a:spcBef>
                <a:spcPct val="0"/>
              </a:spcBef>
              <a:spcAft>
                <a:spcPts val="600"/>
              </a:spcAft>
              <a:buClrTx/>
              <a:buSzTx/>
              <a:buFontTx/>
              <a:buNone/>
              <a:tabLst/>
            </a:pPr>
            <a:endParaRPr kumimoji="0" lang="en-US" altLang="en-US" sz="1300" b="0" i="0" u="none" strike="noStrike" cap="none" normalizeH="0" baseline="0" dirty="0">
              <a:ln>
                <a:noFill/>
              </a:ln>
              <a:effectLst/>
            </a:endParaRPr>
          </a:p>
        </p:txBody>
      </p:sp>
      <p:sp>
        <p:nvSpPr>
          <p:cNvPr id="5" name="TextBox 4">
            <a:extLst>
              <a:ext uri="{FF2B5EF4-FFF2-40B4-BE49-F238E27FC236}">
                <a16:creationId xmlns:a16="http://schemas.microsoft.com/office/drawing/2014/main" id="{88AF935F-833C-65D0-41F9-C9F8511FD642}"/>
              </a:ext>
            </a:extLst>
          </p:cNvPr>
          <p:cNvSpPr txBox="1"/>
          <p:nvPr/>
        </p:nvSpPr>
        <p:spPr>
          <a:xfrm>
            <a:off x="5779060" y="591080"/>
            <a:ext cx="6096836" cy="6186309"/>
          </a:xfrm>
          <a:prstGeom prst="rect">
            <a:avLst/>
          </a:prstGeom>
          <a:solidFill>
            <a:schemeClr val="tx1">
              <a:lumMod val="95000"/>
              <a:lumOff val="5000"/>
            </a:schemeClr>
          </a:solidFill>
        </p:spPr>
        <p:txBody>
          <a:bodyPr wrap="square">
            <a:spAutoFit/>
          </a:bodyPr>
          <a:lstStyle/>
          <a:p>
            <a:r>
              <a:rPr lang="en-IN" sz="1200" b="0" dirty="0">
                <a:solidFill>
                  <a:srgbClr val="C586C0"/>
                </a:solidFill>
                <a:effectLst/>
                <a:latin typeface="Consolas" panose="020B0609020204030204" pitchFamily="49" charset="0"/>
              </a:rPr>
              <a:t>from</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model.train</a:t>
            </a:r>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import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get_csvs_df</a:t>
            </a:r>
            <a:endParaRPr lang="en-IN" sz="1200" b="0" dirty="0">
              <a:solidFill>
                <a:srgbClr val="CCCCCC"/>
              </a:solidFill>
              <a:effectLst/>
              <a:latin typeface="Consolas" panose="020B0609020204030204" pitchFamily="49" charset="0"/>
            </a:endParaRPr>
          </a:p>
          <a:p>
            <a:r>
              <a:rPr lang="en-IN" sz="1200" b="0" dirty="0">
                <a:solidFill>
                  <a:srgbClr val="C586C0"/>
                </a:solidFill>
                <a:effectLst/>
                <a:latin typeface="Consolas" panose="020B0609020204030204" pitchFamily="49" charset="0"/>
              </a:rPr>
              <a:t>import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os</a:t>
            </a:r>
            <a:endParaRPr lang="en-IN" sz="1200" b="0" dirty="0">
              <a:solidFill>
                <a:srgbClr val="CCCCCC"/>
              </a:solidFill>
              <a:effectLst/>
              <a:latin typeface="Consolas" panose="020B0609020204030204" pitchFamily="49" charset="0"/>
            </a:endParaRPr>
          </a:p>
          <a:p>
            <a:r>
              <a:rPr lang="en-IN" sz="1200" b="0" dirty="0">
                <a:solidFill>
                  <a:srgbClr val="C586C0"/>
                </a:solidFill>
                <a:effectLst/>
                <a:latin typeface="Consolas" panose="020B0609020204030204" pitchFamily="49" charset="0"/>
              </a:rPr>
              <a:t>import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pytest</a:t>
            </a:r>
            <a:endParaRPr lang="en-IN" sz="1200" b="0" dirty="0">
              <a:solidFill>
                <a:srgbClr val="CCCCCC"/>
              </a:solidFill>
              <a:effectLst/>
              <a:latin typeface="Consolas" panose="020B0609020204030204" pitchFamily="49" charset="0"/>
            </a:endParaRPr>
          </a:p>
          <a:p>
            <a:r>
              <a:rPr lang="en-IN" sz="1200" b="0" dirty="0">
                <a:solidFill>
                  <a:srgbClr val="C586C0"/>
                </a:solidFill>
                <a:effectLst/>
                <a:latin typeface="Consolas" panose="020B0609020204030204" pitchFamily="49" charset="0"/>
              </a:rPr>
              <a:t>from</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src.model.train</a:t>
            </a:r>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import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train_model</a:t>
            </a:r>
            <a:endParaRPr lang="en-IN" sz="1200" b="0" dirty="0">
              <a:solidFill>
                <a:srgbClr val="CCCCCC"/>
              </a:solidFill>
              <a:effectLst/>
              <a:latin typeface="Consolas" panose="020B0609020204030204" pitchFamily="49" charset="0"/>
            </a:endParaRPr>
          </a:p>
          <a:p>
            <a:r>
              <a:rPr lang="en-IN" sz="1200" b="0" dirty="0">
                <a:solidFill>
                  <a:srgbClr val="C586C0"/>
                </a:solidFill>
                <a:effectLst/>
                <a:latin typeface="Consolas" panose="020B0609020204030204" pitchFamily="49" charset="0"/>
              </a:rPr>
              <a:t>import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numpy</a:t>
            </a:r>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as</a:t>
            </a:r>
            <a:r>
              <a:rPr lang="en-IN" sz="1200" b="0" dirty="0">
                <a:solidFill>
                  <a:srgbClr val="CCCCCC"/>
                </a:solidFill>
                <a:effectLst/>
                <a:latin typeface="Consolas" panose="020B0609020204030204" pitchFamily="49" charset="0"/>
              </a:rPr>
              <a:t> np</a:t>
            </a:r>
          </a:p>
          <a:p>
            <a:br>
              <a:rPr lang="en-IN" sz="1200" b="0" dirty="0">
                <a:solidFill>
                  <a:srgbClr val="CCCCCC"/>
                </a:solidFill>
                <a:effectLst/>
                <a:latin typeface="Consolas" panose="020B0609020204030204" pitchFamily="49" charset="0"/>
              </a:rPr>
            </a:br>
            <a:br>
              <a:rPr lang="en-IN" sz="1200" b="0" dirty="0">
                <a:solidFill>
                  <a:srgbClr val="CCCCCC"/>
                </a:solidFill>
                <a:effectLst/>
                <a:latin typeface="Consolas" panose="020B0609020204030204" pitchFamily="49" charset="0"/>
              </a:rPr>
            </a:br>
            <a:r>
              <a:rPr lang="en-IN" sz="1200" b="0" dirty="0">
                <a:solidFill>
                  <a:srgbClr val="569CD6"/>
                </a:solidFill>
                <a:effectLst/>
                <a:latin typeface="Consolas" panose="020B0609020204030204" pitchFamily="49" charset="0"/>
              </a:rPr>
              <a:t>def</a:t>
            </a:r>
            <a:r>
              <a:rPr lang="en-IN" sz="1200" b="0" dirty="0">
                <a:solidFill>
                  <a:srgbClr val="CCCCCC"/>
                </a:solidFill>
                <a:effectLst/>
                <a:latin typeface="Consolas" panose="020B0609020204030204" pitchFamily="49" charset="0"/>
              </a:rPr>
              <a:t> </a:t>
            </a:r>
            <a:r>
              <a:rPr lang="en-IN" sz="1200" b="0" dirty="0" err="1">
                <a:solidFill>
                  <a:srgbClr val="DCDCAA"/>
                </a:solidFill>
                <a:effectLst/>
                <a:latin typeface="Consolas" panose="020B0609020204030204" pitchFamily="49" charset="0"/>
              </a:rPr>
              <a:t>test_csvs_no_files</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with</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pytest.raises</a:t>
            </a:r>
            <a:r>
              <a:rPr lang="en-IN" sz="1200" b="0" dirty="0">
                <a:solidFill>
                  <a:srgbClr val="CCCCCC"/>
                </a:solidFill>
                <a:effectLst/>
                <a:latin typeface="Consolas" panose="020B0609020204030204" pitchFamily="49" charset="0"/>
              </a:rPr>
              <a:t>(</a:t>
            </a:r>
            <a:r>
              <a:rPr lang="en-IN" sz="1200" b="0" dirty="0" err="1">
                <a:solidFill>
                  <a:srgbClr val="4EC9B0"/>
                </a:solidFill>
                <a:effectLst/>
                <a:latin typeface="Consolas" panose="020B0609020204030204" pitchFamily="49" charset="0"/>
              </a:rPr>
              <a:t>RuntimeError</a:t>
            </a:r>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as</a:t>
            </a:r>
            <a:r>
              <a:rPr lang="en-IN" sz="1200" b="0" dirty="0">
                <a:solidFill>
                  <a:srgbClr val="CCCCCC"/>
                </a:solidFill>
                <a:effectLst/>
                <a:latin typeface="Consolas" panose="020B0609020204030204" pitchFamily="49" charset="0"/>
              </a:rPr>
              <a:t> error:</a:t>
            </a:r>
          </a:p>
          <a:p>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get_csvs_df</a:t>
            </a:r>
            <a:r>
              <a:rPr lang="en-IN" sz="1200" b="0" dirty="0">
                <a:solidFill>
                  <a:srgbClr val="CCCCCC"/>
                </a:solidFill>
                <a:effectLst/>
                <a:latin typeface="Consolas" panose="020B0609020204030204" pitchFamily="49" charset="0"/>
              </a:rPr>
              <a:t>(</a:t>
            </a:r>
            <a:r>
              <a:rPr lang="en-IN" sz="1200" b="0" dirty="0">
                <a:solidFill>
                  <a:srgbClr val="CE9178"/>
                </a:solidFill>
                <a:effectLst/>
                <a:latin typeface="Consolas" panose="020B0609020204030204" pitchFamily="49" charset="0"/>
              </a:rPr>
              <a:t>"./"</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assert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error.match</a:t>
            </a:r>
            <a:r>
              <a:rPr lang="en-IN" sz="1200" b="0" dirty="0">
                <a:solidFill>
                  <a:srgbClr val="CCCCCC"/>
                </a:solidFill>
                <a:effectLst/>
                <a:latin typeface="Consolas" panose="020B0609020204030204" pitchFamily="49" charset="0"/>
              </a:rPr>
              <a:t>(</a:t>
            </a:r>
            <a:r>
              <a:rPr lang="en-IN" sz="1200" b="0" dirty="0">
                <a:solidFill>
                  <a:srgbClr val="CE9178"/>
                </a:solidFill>
                <a:effectLst/>
                <a:latin typeface="Consolas" panose="020B0609020204030204" pitchFamily="49" charset="0"/>
              </a:rPr>
              <a:t>"No CSV files found in provided data"</a:t>
            </a:r>
            <a:r>
              <a:rPr lang="en-IN" sz="1200" b="0" dirty="0">
                <a:solidFill>
                  <a:srgbClr val="CCCCCC"/>
                </a:solidFill>
                <a:effectLst/>
                <a:latin typeface="Consolas" panose="020B0609020204030204" pitchFamily="49" charset="0"/>
              </a:rPr>
              <a:t>)</a:t>
            </a:r>
          </a:p>
          <a:p>
            <a:br>
              <a:rPr lang="en-IN" sz="1200" b="0" dirty="0">
                <a:solidFill>
                  <a:srgbClr val="CCCCCC"/>
                </a:solidFill>
                <a:effectLst/>
                <a:latin typeface="Consolas" panose="020B0609020204030204" pitchFamily="49" charset="0"/>
              </a:rPr>
            </a:br>
            <a:br>
              <a:rPr lang="en-IN" sz="1200" b="0" dirty="0">
                <a:solidFill>
                  <a:srgbClr val="CCCCCC"/>
                </a:solidFill>
                <a:effectLst/>
                <a:latin typeface="Consolas" panose="020B0609020204030204" pitchFamily="49" charset="0"/>
              </a:rPr>
            </a:br>
            <a:r>
              <a:rPr lang="en-IN" sz="1200" b="0" dirty="0">
                <a:solidFill>
                  <a:srgbClr val="569CD6"/>
                </a:solidFill>
                <a:effectLst/>
                <a:latin typeface="Consolas" panose="020B0609020204030204" pitchFamily="49" charset="0"/>
              </a:rPr>
              <a:t>def</a:t>
            </a:r>
            <a:r>
              <a:rPr lang="en-IN" sz="1200" b="0" dirty="0">
                <a:solidFill>
                  <a:srgbClr val="CCCCCC"/>
                </a:solidFill>
                <a:effectLst/>
                <a:latin typeface="Consolas" panose="020B0609020204030204" pitchFamily="49" charset="0"/>
              </a:rPr>
              <a:t> </a:t>
            </a:r>
            <a:r>
              <a:rPr lang="en-IN" sz="1200" b="0" dirty="0" err="1">
                <a:solidFill>
                  <a:srgbClr val="DCDCAA"/>
                </a:solidFill>
                <a:effectLst/>
                <a:latin typeface="Consolas" panose="020B0609020204030204" pitchFamily="49" charset="0"/>
              </a:rPr>
              <a:t>test_csvs_no_files_invalid_path</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with</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pytest.raises</a:t>
            </a:r>
            <a:r>
              <a:rPr lang="en-IN" sz="1200" b="0" dirty="0">
                <a:solidFill>
                  <a:srgbClr val="CCCCCC"/>
                </a:solidFill>
                <a:effectLst/>
                <a:latin typeface="Consolas" panose="020B0609020204030204" pitchFamily="49" charset="0"/>
              </a:rPr>
              <a:t>(</a:t>
            </a:r>
            <a:r>
              <a:rPr lang="en-IN" sz="1200" b="0" dirty="0" err="1">
                <a:solidFill>
                  <a:srgbClr val="4EC9B0"/>
                </a:solidFill>
                <a:effectLst/>
                <a:latin typeface="Consolas" panose="020B0609020204030204" pitchFamily="49" charset="0"/>
              </a:rPr>
              <a:t>RuntimeError</a:t>
            </a:r>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as</a:t>
            </a:r>
            <a:r>
              <a:rPr lang="en-IN" sz="1200" b="0" dirty="0">
                <a:solidFill>
                  <a:srgbClr val="CCCCCC"/>
                </a:solidFill>
                <a:effectLst/>
                <a:latin typeface="Consolas" panose="020B0609020204030204" pitchFamily="49" charset="0"/>
              </a:rPr>
              <a:t> error:</a:t>
            </a:r>
          </a:p>
          <a:p>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get_csvs_df</a:t>
            </a:r>
            <a:r>
              <a:rPr lang="en-IN" sz="1200" b="0" dirty="0">
                <a:solidFill>
                  <a:srgbClr val="CCCCCC"/>
                </a:solidFill>
                <a:effectLst/>
                <a:latin typeface="Consolas" panose="020B0609020204030204" pitchFamily="49" charset="0"/>
              </a:rPr>
              <a:t>(</a:t>
            </a:r>
            <a:r>
              <a:rPr lang="en-IN" sz="1200" b="0" dirty="0">
                <a:solidFill>
                  <a:srgbClr val="CE9178"/>
                </a:solidFill>
                <a:effectLst/>
                <a:latin typeface="Consolas" panose="020B0609020204030204" pitchFamily="49" charset="0"/>
              </a:rPr>
              <a:t>"/invalid/path/does/not/exist/"</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assert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error.match</a:t>
            </a:r>
            <a:r>
              <a:rPr lang="en-IN" sz="1200" b="0" dirty="0">
                <a:solidFill>
                  <a:srgbClr val="CCCCCC"/>
                </a:solidFill>
                <a:effectLst/>
                <a:latin typeface="Consolas" panose="020B0609020204030204" pitchFamily="49" charset="0"/>
              </a:rPr>
              <a:t>(</a:t>
            </a:r>
            <a:r>
              <a:rPr lang="en-IN" sz="1200" b="0" dirty="0">
                <a:solidFill>
                  <a:srgbClr val="CE9178"/>
                </a:solidFill>
                <a:effectLst/>
                <a:latin typeface="Consolas" panose="020B0609020204030204" pitchFamily="49" charset="0"/>
              </a:rPr>
              <a:t>"Cannot use non-existent path provided"</a:t>
            </a:r>
            <a:r>
              <a:rPr lang="en-IN" sz="1200" b="0" dirty="0">
                <a:solidFill>
                  <a:srgbClr val="CCCCCC"/>
                </a:solidFill>
                <a:effectLst/>
                <a:latin typeface="Consolas" panose="020B0609020204030204" pitchFamily="49" charset="0"/>
              </a:rPr>
              <a:t>)</a:t>
            </a:r>
          </a:p>
          <a:p>
            <a:br>
              <a:rPr lang="en-IN" sz="1200" b="0" dirty="0">
                <a:solidFill>
                  <a:srgbClr val="CCCCCC"/>
                </a:solidFill>
                <a:effectLst/>
                <a:latin typeface="Consolas" panose="020B0609020204030204" pitchFamily="49" charset="0"/>
              </a:rPr>
            </a:br>
            <a:br>
              <a:rPr lang="en-IN" sz="1200" b="0" dirty="0">
                <a:solidFill>
                  <a:srgbClr val="CCCCCC"/>
                </a:solidFill>
                <a:effectLst/>
                <a:latin typeface="Consolas" panose="020B0609020204030204" pitchFamily="49" charset="0"/>
              </a:rPr>
            </a:br>
            <a:r>
              <a:rPr lang="en-IN" sz="1200" b="0" dirty="0">
                <a:solidFill>
                  <a:srgbClr val="569CD6"/>
                </a:solidFill>
                <a:effectLst/>
                <a:latin typeface="Consolas" panose="020B0609020204030204" pitchFamily="49" charset="0"/>
              </a:rPr>
              <a:t>def</a:t>
            </a:r>
            <a:r>
              <a:rPr lang="en-IN" sz="1200" b="0" dirty="0">
                <a:solidFill>
                  <a:srgbClr val="CCCCCC"/>
                </a:solidFill>
                <a:effectLst/>
                <a:latin typeface="Consolas" panose="020B0609020204030204" pitchFamily="49" charset="0"/>
              </a:rPr>
              <a:t> </a:t>
            </a:r>
            <a:r>
              <a:rPr lang="en-IN" sz="1200" b="0" dirty="0" err="1">
                <a:solidFill>
                  <a:srgbClr val="DCDCAA"/>
                </a:solidFill>
                <a:effectLst/>
                <a:latin typeface="Consolas" panose="020B0609020204030204" pitchFamily="49" charset="0"/>
              </a:rPr>
              <a:t>test_csvs_creates_dataframe</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current_directory</a:t>
            </a:r>
            <a:r>
              <a:rPr lang="en-IN" sz="1200" b="0" dirty="0">
                <a:solidFill>
                  <a:srgbClr val="CCCCCC"/>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os.path.dirname</a:t>
            </a:r>
            <a:r>
              <a:rPr lang="en-IN" sz="1200" b="0" dirty="0">
                <a:solidFill>
                  <a:srgbClr val="CCCCCC"/>
                </a:solidFill>
                <a:effectLst/>
                <a:latin typeface="Consolas" panose="020B0609020204030204" pitchFamily="49" charset="0"/>
              </a:rPr>
              <a:t>(</a:t>
            </a:r>
            <a:r>
              <a:rPr lang="en-IN" sz="1200" b="0" dirty="0" err="1">
                <a:solidFill>
                  <a:srgbClr val="CCCCCC"/>
                </a:solidFill>
                <a:effectLst/>
                <a:latin typeface="Consolas" panose="020B0609020204030204" pitchFamily="49" charset="0"/>
              </a:rPr>
              <a:t>os.path.abspath</a:t>
            </a:r>
            <a:r>
              <a:rPr lang="en-IN" sz="1200" b="0" dirty="0">
                <a:solidFill>
                  <a:srgbClr val="CCCCCC"/>
                </a:solidFill>
                <a:effectLst/>
                <a:latin typeface="Consolas" panose="020B0609020204030204" pitchFamily="49" charset="0"/>
              </a:rPr>
              <a:t>(</a:t>
            </a:r>
            <a:r>
              <a:rPr lang="en-IN" sz="1200" b="0" dirty="0">
                <a:solidFill>
                  <a:srgbClr val="9CDCFE"/>
                </a:solidFill>
                <a:effectLst/>
                <a:latin typeface="Consolas" panose="020B0609020204030204" pitchFamily="49" charset="0"/>
              </a:rPr>
              <a:t>__file__</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datasets_directory</a:t>
            </a:r>
            <a:r>
              <a:rPr lang="en-IN" sz="1200" b="0" dirty="0">
                <a:solidFill>
                  <a:srgbClr val="CCCCCC"/>
                </a:solidFill>
                <a:effectLst/>
                <a:latin typeface="Consolas" panose="020B0609020204030204" pitchFamily="49" charset="0"/>
              </a:rPr>
              <a:t> </a:t>
            </a:r>
            <a:r>
              <a:rPr lang="en-IN" sz="1200" b="0" dirty="0">
                <a:solidFill>
                  <a:srgbClr val="D4D4D4"/>
                </a:solidFill>
                <a:effectLst/>
                <a:latin typeface="Consolas" panose="020B0609020204030204" pitchFamily="49" charset="0"/>
              </a:rPr>
              <a: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os.path.join</a:t>
            </a:r>
            <a:r>
              <a:rPr lang="en-IN" sz="1200" b="0" dirty="0">
                <a:solidFill>
                  <a:srgbClr val="CCCCCC"/>
                </a:solidFill>
                <a:effectLst/>
                <a:latin typeface="Consolas" panose="020B0609020204030204" pitchFamily="49" charset="0"/>
              </a:rPr>
              <a:t>(</a:t>
            </a:r>
            <a:r>
              <a:rPr lang="en-IN" sz="1200" b="0" dirty="0" err="1">
                <a:solidFill>
                  <a:srgbClr val="CCCCCC"/>
                </a:solidFill>
                <a:effectLst/>
                <a:latin typeface="Consolas" panose="020B0609020204030204" pitchFamily="49" charset="0"/>
              </a:rPr>
              <a:t>current_directory</a:t>
            </a:r>
            <a:r>
              <a:rPr lang="en-IN" sz="1200" b="0" dirty="0">
                <a:solidFill>
                  <a:srgbClr val="CCCCCC"/>
                </a:solidFill>
                <a:effectLst/>
                <a:latin typeface="Consolas" panose="020B0609020204030204" pitchFamily="49" charset="0"/>
              </a:rPr>
              <a:t>, </a:t>
            </a:r>
            <a:r>
              <a:rPr lang="en-IN" sz="1200" b="0" dirty="0">
                <a:solidFill>
                  <a:srgbClr val="CE9178"/>
                </a:solidFill>
                <a:effectLst/>
                <a:latin typeface="Consolas" panose="020B0609020204030204" pitchFamily="49" charset="0"/>
              </a:rPr>
              <a:t>'datasets'</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result </a:t>
            </a:r>
            <a:r>
              <a:rPr lang="en-IN" sz="1200" b="0" dirty="0">
                <a:solidFill>
                  <a:srgbClr val="D4D4D4"/>
                </a:solidFill>
                <a:effectLst/>
                <a:latin typeface="Consolas" panose="020B0609020204030204" pitchFamily="49" charset="0"/>
              </a:rPr>
              <a:t>=</a:t>
            </a:r>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get_csvs_df</a:t>
            </a:r>
            <a:r>
              <a:rPr lang="en-IN" sz="1200" b="0" dirty="0">
                <a:solidFill>
                  <a:srgbClr val="CCCCCC"/>
                </a:solidFill>
                <a:effectLst/>
                <a:latin typeface="Consolas" panose="020B0609020204030204" pitchFamily="49" charset="0"/>
              </a:rPr>
              <a:t>(</a:t>
            </a:r>
            <a:r>
              <a:rPr lang="en-IN" sz="1200" b="0" dirty="0" err="1">
                <a:solidFill>
                  <a:srgbClr val="CCCCCC"/>
                </a:solidFill>
                <a:effectLst/>
                <a:latin typeface="Consolas" panose="020B0609020204030204" pitchFamily="49" charset="0"/>
              </a:rPr>
              <a:t>datasets_directory</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a:t>
            </a:r>
            <a:r>
              <a:rPr lang="en-IN" sz="1200" b="0" dirty="0">
                <a:solidFill>
                  <a:srgbClr val="C586C0"/>
                </a:solidFill>
                <a:effectLst/>
                <a:latin typeface="Consolas" panose="020B0609020204030204" pitchFamily="49" charset="0"/>
              </a:rPr>
              <a:t>assert</a:t>
            </a:r>
            <a:r>
              <a:rPr lang="en-IN" sz="1200" b="0" dirty="0">
                <a:solidFill>
                  <a:srgbClr val="CCCCCC"/>
                </a:solidFill>
                <a:effectLst/>
                <a:latin typeface="Consolas" panose="020B0609020204030204" pitchFamily="49" charset="0"/>
              </a:rPr>
              <a:t> </a:t>
            </a:r>
            <a:r>
              <a:rPr lang="en-IN" sz="1200" b="0" dirty="0" err="1">
                <a:solidFill>
                  <a:srgbClr val="DCDCAA"/>
                </a:solidFill>
                <a:effectLst/>
                <a:latin typeface="Consolas" panose="020B0609020204030204" pitchFamily="49" charset="0"/>
              </a:rPr>
              <a:t>len</a:t>
            </a:r>
            <a:r>
              <a:rPr lang="en-IN" sz="1200" b="0" dirty="0">
                <a:solidFill>
                  <a:srgbClr val="CCCCCC"/>
                </a:solidFill>
                <a:effectLst/>
                <a:latin typeface="Consolas" panose="020B0609020204030204" pitchFamily="49" charset="0"/>
              </a:rPr>
              <a:t>(result) </a:t>
            </a:r>
            <a:r>
              <a:rPr lang="en-IN" sz="1200" b="0" dirty="0">
                <a:solidFill>
                  <a:srgbClr val="D4D4D4"/>
                </a:solidFill>
                <a:effectLst/>
                <a:latin typeface="Consolas" panose="020B0609020204030204" pitchFamily="49" charset="0"/>
              </a:rPr>
              <a:t>==</a:t>
            </a:r>
            <a:r>
              <a:rPr lang="en-IN" sz="1200" b="0" dirty="0">
                <a:solidFill>
                  <a:srgbClr val="CCCCCC"/>
                </a:solidFill>
                <a:effectLst/>
                <a:latin typeface="Consolas" panose="020B0609020204030204" pitchFamily="49" charset="0"/>
              </a:rPr>
              <a:t> </a:t>
            </a:r>
            <a:r>
              <a:rPr lang="en-IN" sz="1200" b="0" dirty="0">
                <a:solidFill>
                  <a:srgbClr val="B5CEA8"/>
                </a:solidFill>
                <a:effectLst/>
                <a:latin typeface="Consolas" panose="020B0609020204030204" pitchFamily="49" charset="0"/>
              </a:rPr>
              <a:t>20</a:t>
            </a:r>
            <a:endParaRPr lang="en-IN" sz="1200" b="0" dirty="0">
              <a:solidFill>
                <a:srgbClr val="CCCCCC"/>
              </a:solidFill>
              <a:effectLst/>
              <a:latin typeface="Consolas" panose="020B0609020204030204" pitchFamily="49" charset="0"/>
            </a:endParaRPr>
          </a:p>
          <a:p>
            <a:br>
              <a:rPr lang="en-IN" sz="1200" b="0" dirty="0">
                <a:solidFill>
                  <a:srgbClr val="CCCCCC"/>
                </a:solidFill>
                <a:effectLst/>
                <a:latin typeface="Consolas" panose="020B0609020204030204" pitchFamily="49" charset="0"/>
              </a:rPr>
            </a:br>
            <a:br>
              <a:rPr lang="en-IN" sz="1200" b="0" dirty="0">
                <a:solidFill>
                  <a:srgbClr val="CCCCCC"/>
                </a:solidFill>
                <a:effectLst/>
                <a:latin typeface="Consolas" panose="020B0609020204030204" pitchFamily="49" charset="0"/>
              </a:rPr>
            </a:br>
            <a:r>
              <a:rPr lang="en-IN" sz="1200" dirty="0">
                <a:solidFill>
                  <a:srgbClr val="569CD6"/>
                </a:solidFill>
                <a:latin typeface="Consolas" panose="020B0609020204030204" pitchFamily="49" charset="0"/>
              </a:rPr>
              <a:t>def</a:t>
            </a:r>
            <a:r>
              <a:rPr lang="en-IN" sz="1200" b="0" dirty="0">
                <a:solidFill>
                  <a:srgbClr val="CCCCCC"/>
                </a:solidFill>
                <a:effectLst/>
                <a:latin typeface="Consolas" panose="020B0609020204030204" pitchFamily="49" charset="0"/>
              </a:rPr>
              <a:t> </a:t>
            </a:r>
            <a:r>
              <a:rPr lang="en-IN" sz="1200" dirty="0" err="1">
                <a:solidFill>
                  <a:srgbClr val="DCDCAA"/>
                </a:solidFill>
                <a:latin typeface="Consolas" panose="020B0609020204030204" pitchFamily="49" charset="0"/>
              </a:rPr>
              <a:t>test_train_model</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X_train</a:t>
            </a:r>
            <a:r>
              <a:rPr lang="en-IN" sz="1200" b="0" dirty="0">
                <a:solidFill>
                  <a:srgbClr val="CCCCCC"/>
                </a:solidFill>
                <a:effectLst/>
                <a:latin typeface="Consolas" panose="020B0609020204030204" pitchFamily="49" charset="0"/>
              </a:rPr>
              <a:t> = </a:t>
            </a:r>
            <a:r>
              <a:rPr lang="en-IN" sz="1200" b="0" dirty="0" err="1">
                <a:solidFill>
                  <a:srgbClr val="CCCCCC"/>
                </a:solidFill>
                <a:effectLst/>
                <a:latin typeface="Consolas" panose="020B0609020204030204" pitchFamily="49" charset="0"/>
              </a:rPr>
              <a:t>np.array</a:t>
            </a:r>
            <a:r>
              <a:rPr lang="en-IN" sz="1200" b="0" dirty="0">
                <a:solidFill>
                  <a:srgbClr val="CCCCCC"/>
                </a:solidFill>
                <a:effectLst/>
                <a:latin typeface="Consolas" panose="020B0609020204030204" pitchFamily="49" charset="0"/>
              </a:rPr>
              <a:t>([1,2,3,4,5,6]).reshape(-1,1)</a:t>
            </a:r>
          </a:p>
          <a:p>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y_train</a:t>
            </a:r>
            <a:r>
              <a:rPr lang="en-IN" sz="1200" b="0" dirty="0">
                <a:solidFill>
                  <a:srgbClr val="CCCCCC"/>
                </a:solidFill>
                <a:effectLst/>
                <a:latin typeface="Consolas" panose="020B0609020204030204" pitchFamily="49" charset="0"/>
              </a:rPr>
              <a:t> = </a:t>
            </a:r>
            <a:r>
              <a:rPr lang="en-IN" sz="1200" b="0" dirty="0" err="1">
                <a:solidFill>
                  <a:srgbClr val="CCCCCC"/>
                </a:solidFill>
                <a:effectLst/>
                <a:latin typeface="Consolas" panose="020B0609020204030204" pitchFamily="49" charset="0"/>
              </a:rPr>
              <a:t>np.array</a:t>
            </a:r>
            <a:r>
              <a:rPr lang="en-IN" sz="1200" b="0" dirty="0">
                <a:solidFill>
                  <a:srgbClr val="CCCCCC"/>
                </a:solidFill>
                <a:effectLst/>
                <a:latin typeface="Consolas" panose="020B0609020204030204" pitchFamily="49" charset="0"/>
              </a:rPr>
              <a:t>(10,9,8,7,6,5)</a:t>
            </a:r>
          </a:p>
          <a:p>
            <a:r>
              <a:rPr lang="en-IN" sz="1200" b="0" dirty="0">
                <a:solidFill>
                  <a:srgbClr val="CCCCCC"/>
                </a:solidFill>
                <a:effectLst/>
                <a:latin typeface="Consolas" panose="020B0609020204030204" pitchFamily="49" charset="0"/>
              </a:rPr>
              <a:t>    data = {"train":{"X":X_train,"y":</a:t>
            </a:r>
            <a:r>
              <a:rPr lang="en-IN" sz="1200" b="0" dirty="0" err="1">
                <a:solidFill>
                  <a:srgbClr val="CCCCCC"/>
                </a:solidFill>
                <a:effectLst/>
                <a:latin typeface="Consolas" panose="020B0609020204030204" pitchFamily="49" charset="0"/>
              </a:rPr>
              <a:t>y_train</a:t>
            </a:r>
            <a:r>
              <a:rPr lang="en-IN" sz="1200" b="0" dirty="0">
                <a:solidFill>
                  <a:srgbClr val="CCCCCC"/>
                </a:solidFill>
                <a:effectLst/>
                <a:latin typeface="Consolas" panose="020B0609020204030204" pitchFamily="49" charset="0"/>
              </a:rPr>
              <a:t>}}</a:t>
            </a:r>
          </a:p>
          <a:p>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reg_model</a:t>
            </a:r>
            <a:r>
              <a:rPr lang="en-IN" sz="1200" b="0" dirty="0">
                <a:solidFill>
                  <a:srgbClr val="CCCCCC"/>
                </a:solidFill>
                <a:effectLst/>
                <a:latin typeface="Consolas" panose="020B0609020204030204" pitchFamily="49" charset="0"/>
              </a:rPr>
              <a:t> = </a:t>
            </a:r>
            <a:r>
              <a:rPr lang="en-IN" sz="1200" b="0" dirty="0" err="1">
                <a:solidFill>
                  <a:srgbClr val="CCCCCC"/>
                </a:solidFill>
                <a:effectLst/>
                <a:latin typeface="Consolas" panose="020B0609020204030204" pitchFamily="49" charset="0"/>
              </a:rPr>
              <a:t>train_model</a:t>
            </a:r>
            <a:r>
              <a:rPr lang="en-IN" sz="1200" b="0" dirty="0">
                <a:solidFill>
                  <a:srgbClr val="CCCCCC"/>
                </a:solidFill>
                <a:effectLst/>
                <a:latin typeface="Consolas" panose="020B0609020204030204" pitchFamily="49" charset="0"/>
              </a:rPr>
              <a:t>(data,{"alpha":1.2})</a:t>
            </a:r>
          </a:p>
          <a:p>
            <a:r>
              <a:rPr lang="en-IN" sz="1200" b="0" dirty="0">
                <a:solidFill>
                  <a:srgbClr val="CCCCCC"/>
                </a:solidFill>
                <a:effectLst/>
                <a:latin typeface="Consolas" panose="020B0609020204030204" pitchFamily="49" charset="0"/>
              </a:rPr>
              <a:t>    preds = </a:t>
            </a:r>
            <a:r>
              <a:rPr lang="en-IN" sz="1200" b="0" dirty="0" err="1">
                <a:solidFill>
                  <a:srgbClr val="CCCCCC"/>
                </a:solidFill>
                <a:effectLst/>
                <a:latin typeface="Consolas" panose="020B0609020204030204" pitchFamily="49" charset="0"/>
              </a:rPr>
              <a:t>reg_model.predict</a:t>
            </a:r>
            <a:r>
              <a:rPr lang="en-IN" sz="1200" b="0" dirty="0">
                <a:solidFill>
                  <a:srgbClr val="CCCCCC"/>
                </a:solidFill>
                <a:effectLst/>
                <a:latin typeface="Consolas" panose="020B0609020204030204" pitchFamily="49" charset="0"/>
              </a:rPr>
              <a:t>([[1],[2]])</a:t>
            </a:r>
          </a:p>
          <a:p>
            <a:r>
              <a:rPr lang="en-IN" sz="1200" b="0" dirty="0">
                <a:solidFill>
                  <a:srgbClr val="CCCCCC"/>
                </a:solidFill>
                <a:effectLst/>
                <a:latin typeface="Consolas" panose="020B0609020204030204" pitchFamily="49" charset="0"/>
              </a:rPr>
              <a:t>    </a:t>
            </a:r>
            <a:r>
              <a:rPr lang="en-IN" sz="1200" b="0" dirty="0" err="1">
                <a:solidFill>
                  <a:srgbClr val="CCCCCC"/>
                </a:solidFill>
                <a:effectLst/>
                <a:latin typeface="Consolas" panose="020B0609020204030204" pitchFamily="49" charset="0"/>
              </a:rPr>
              <a:t>np.testing.assert_almost_equal</a:t>
            </a:r>
            <a:r>
              <a:rPr lang="en-IN" sz="1200" b="0" dirty="0">
                <a:solidFill>
                  <a:srgbClr val="CCCCCC"/>
                </a:solidFill>
                <a:effectLst/>
                <a:latin typeface="Consolas" panose="020B0609020204030204" pitchFamily="49" charset="0"/>
              </a:rPr>
              <a:t>(preds,[9.93939393,9.0303030303])</a:t>
            </a:r>
          </a:p>
        </p:txBody>
      </p:sp>
      <p:pic>
        <p:nvPicPr>
          <p:cNvPr id="1027" name="Picture 3" descr="Screenshot of successful unit test results in Visual Studio Code.">
            <a:extLst>
              <a:ext uri="{FF2B5EF4-FFF2-40B4-BE49-F238E27FC236}">
                <a16:creationId xmlns:a16="http://schemas.microsoft.com/office/drawing/2014/main" id="{1B941CC9-27A9-A4D0-911D-E85C293C3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04" y="5466303"/>
            <a:ext cx="5634451" cy="126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4100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54FD-C272-0EDC-7544-3E7784AE0BC4}"/>
              </a:ext>
            </a:extLst>
          </p:cNvPr>
          <p:cNvSpPr>
            <a:spLocks noGrp="1"/>
          </p:cNvSpPr>
          <p:nvPr>
            <p:ph type="title"/>
          </p:nvPr>
        </p:nvSpPr>
        <p:spPr/>
        <p:txBody>
          <a:bodyPr>
            <a:normAutofit fontScale="90000"/>
          </a:bodyPr>
          <a:lstStyle/>
          <a:p>
            <a:r>
              <a:rPr lang="en-US" dirty="0"/>
              <a:t>Linting and testing</a:t>
            </a:r>
            <a:endParaRPr lang="en-IN" dirty="0"/>
          </a:p>
        </p:txBody>
      </p:sp>
      <p:sp>
        <p:nvSpPr>
          <p:cNvPr id="3" name="Content Placeholder 2">
            <a:extLst>
              <a:ext uri="{FF2B5EF4-FFF2-40B4-BE49-F238E27FC236}">
                <a16:creationId xmlns:a16="http://schemas.microsoft.com/office/drawing/2014/main" id="{969B80DA-2EA8-A516-EA6A-BC86F8ACB68B}"/>
              </a:ext>
            </a:extLst>
          </p:cNvPr>
          <p:cNvSpPr>
            <a:spLocks noGrp="1"/>
          </p:cNvSpPr>
          <p:nvPr>
            <p:ph sz="quarter" idx="14"/>
          </p:nvPr>
        </p:nvSpPr>
        <p:spPr>
          <a:xfrm>
            <a:off x="286327" y="1271587"/>
            <a:ext cx="11739418" cy="4314825"/>
          </a:xfrm>
        </p:spPr>
        <p:txBody>
          <a:bodyPr>
            <a:normAutofit/>
          </a:bodyPr>
          <a:lstStyle/>
          <a:p>
            <a:pPr marL="457200" indent="-457200">
              <a:buFont typeface="+mj-lt"/>
              <a:buAutoNum type="arabicPeriod"/>
            </a:pPr>
            <a:r>
              <a:rPr lang="en-US" sz="1600" dirty="0"/>
              <a:t>The production code is hosted in the main branch.</a:t>
            </a:r>
          </a:p>
          <a:p>
            <a:pPr marL="457200" indent="-457200">
              <a:buFont typeface="+mj-lt"/>
              <a:buAutoNum type="arabicPeriod"/>
            </a:pPr>
            <a:r>
              <a:rPr lang="en-US" sz="1600" dirty="0"/>
              <a:t>A data scientist creates a feature branch for model development.</a:t>
            </a:r>
          </a:p>
          <a:p>
            <a:pPr marL="457200" indent="-457200">
              <a:buFont typeface="+mj-lt"/>
              <a:buAutoNum type="arabicPeriod"/>
            </a:pPr>
            <a:r>
              <a:rPr lang="en-US" sz="1600" dirty="0"/>
              <a:t>The data scientist creates a pull request to propose to push changes to the main branch.</a:t>
            </a:r>
          </a:p>
          <a:p>
            <a:pPr marL="457200" indent="-457200">
              <a:buFont typeface="+mj-lt"/>
              <a:buAutoNum type="arabicPeriod"/>
            </a:pPr>
            <a:r>
              <a:rPr lang="en-US" sz="1600" dirty="0"/>
              <a:t>When a pull request is created, a GitHub Actions workflow is triggered to verify the code.</a:t>
            </a:r>
          </a:p>
          <a:p>
            <a:pPr marL="457200" indent="-457200">
              <a:buFont typeface="+mj-lt"/>
              <a:buAutoNum type="arabicPeriod"/>
            </a:pPr>
            <a:r>
              <a:rPr lang="en-US" sz="1600" dirty="0"/>
              <a:t>When the code passes linting and unit testing, the lead data scientist needs to approve the proposed changes.</a:t>
            </a:r>
          </a:p>
          <a:p>
            <a:pPr marL="457200" indent="-457200">
              <a:buFont typeface="+mj-lt"/>
              <a:buAutoNum type="arabicPeriod"/>
            </a:pPr>
            <a:r>
              <a:rPr lang="en-US" sz="1600" dirty="0"/>
              <a:t>After the lead data scientist approves the changes, the pull request is merged, and the main branch is updated accordingly.</a:t>
            </a:r>
          </a:p>
          <a:p>
            <a:pPr marL="0" indent="0">
              <a:buNone/>
            </a:pPr>
            <a:r>
              <a:rPr lang="en-US" sz="1600" dirty="0"/>
              <a:t>As a machine learning engineer, you'll need to create a GitHub Actions workflow that verifies the code by running a linter and unit tests whenever a pull request is created.</a:t>
            </a:r>
            <a:endParaRPr lang="en-IN" sz="1600" dirty="0"/>
          </a:p>
        </p:txBody>
      </p:sp>
      <p:pic>
        <p:nvPicPr>
          <p:cNvPr id="2050" name="Picture 2" descr="Diagram of trunk-based development including automatic code verification when a pull request is created.">
            <a:extLst>
              <a:ext uri="{FF2B5EF4-FFF2-40B4-BE49-F238E27FC236}">
                <a16:creationId xmlns:a16="http://schemas.microsoft.com/office/drawing/2014/main" id="{828DAB5B-2440-0D85-D28D-5126CB7B0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962" y="4387513"/>
            <a:ext cx="7458075" cy="247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545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12B37-3D3E-77A1-5F05-9EBB3524231B}"/>
              </a:ext>
            </a:extLst>
          </p:cNvPr>
          <p:cNvSpPr>
            <a:spLocks noGrp="1"/>
          </p:cNvSpPr>
          <p:nvPr>
            <p:ph type="title"/>
          </p:nvPr>
        </p:nvSpPr>
        <p:spPr/>
        <p:txBody>
          <a:bodyPr>
            <a:normAutofit fontScale="90000"/>
          </a:bodyPr>
          <a:lstStyle/>
          <a:p>
            <a:r>
              <a:rPr lang="en-US" dirty="0"/>
              <a:t>Verify your code locally</a:t>
            </a:r>
            <a:endParaRPr lang="en-IN" dirty="0"/>
          </a:p>
        </p:txBody>
      </p:sp>
      <p:sp>
        <p:nvSpPr>
          <p:cNvPr id="3" name="Content Placeholder 2">
            <a:extLst>
              <a:ext uri="{FF2B5EF4-FFF2-40B4-BE49-F238E27FC236}">
                <a16:creationId xmlns:a16="http://schemas.microsoft.com/office/drawing/2014/main" id="{D1B7B1FB-AEF8-73AC-B72C-CF74B8D73BE7}"/>
              </a:ext>
            </a:extLst>
          </p:cNvPr>
          <p:cNvSpPr>
            <a:spLocks noGrp="1"/>
          </p:cNvSpPr>
          <p:nvPr>
            <p:ph sz="quarter" idx="14"/>
          </p:nvPr>
        </p:nvSpPr>
        <p:spPr/>
        <p:txBody>
          <a:bodyPr>
            <a:normAutofit fontScale="62500" lnSpcReduction="20000"/>
          </a:bodyPr>
          <a:lstStyle/>
          <a:p>
            <a:r>
              <a:rPr lang="en-US" dirty="0"/>
              <a:t>Whenever you change any code in your machine learning project, you want to verify the code and model quality.</a:t>
            </a:r>
          </a:p>
          <a:p>
            <a:endParaRPr lang="en-US" dirty="0"/>
          </a:p>
          <a:p>
            <a:r>
              <a:rPr lang="en-US" dirty="0"/>
              <a:t>During continuous integration, you create and verify assets for your application. As a data scientist, you'll probably focus on creating scripts used for data preparation and model training. The machine learning engineer uses the scripts later in pipelines to automate these processes.</a:t>
            </a:r>
          </a:p>
          <a:p>
            <a:endParaRPr lang="en-US" dirty="0"/>
          </a:p>
          <a:p>
            <a:r>
              <a:rPr lang="en-US" dirty="0"/>
              <a:t>To verify your scripts, there are two common tasks:</a:t>
            </a:r>
          </a:p>
          <a:p>
            <a:endParaRPr lang="en-US" dirty="0"/>
          </a:p>
          <a:p>
            <a:pPr marL="457200" indent="-457200">
              <a:buFont typeface="+mj-lt"/>
              <a:buAutoNum type="arabicPeriod"/>
            </a:pPr>
            <a:r>
              <a:rPr lang="en-US" dirty="0"/>
              <a:t>Linting: Check for programmatic or stylistic errors in Python or R scripts.</a:t>
            </a:r>
          </a:p>
          <a:p>
            <a:pPr marL="457200" indent="-457200">
              <a:buFont typeface="+mj-lt"/>
              <a:buAutoNum type="arabicPeriod"/>
            </a:pPr>
            <a:r>
              <a:rPr lang="en-US" dirty="0"/>
              <a:t>Unit testing: Check the performance of the content of the scripts.</a:t>
            </a:r>
          </a:p>
          <a:p>
            <a:pPr marL="457200" indent="-457200">
              <a:buFont typeface="+mj-lt"/>
              <a:buAutoNum type="arabicPeriod"/>
            </a:pPr>
            <a:endParaRPr lang="en-US" dirty="0"/>
          </a:p>
          <a:p>
            <a:pPr marL="0" indent="0">
              <a:buNone/>
            </a:pPr>
            <a:r>
              <a:rPr lang="en-IN" dirty="0">
                <a:hlinkClick r:id="rId2"/>
              </a:rPr>
              <a:t>https://learn.microsoft.com/en-us/training/modules/source-control-for-machine-learning-projects/5-verify-your-code-locally</a:t>
            </a:r>
            <a:r>
              <a:rPr lang="en-IN" dirty="0"/>
              <a:t> </a:t>
            </a:r>
          </a:p>
        </p:txBody>
      </p:sp>
    </p:spTree>
    <p:extLst>
      <p:ext uri="{BB962C8B-B14F-4D97-AF65-F5344CB8AC3E}">
        <p14:creationId xmlns:p14="http://schemas.microsoft.com/office/powerpoint/2010/main" val="3506601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650D-BB3C-BA69-65B4-11B2B62E98B2}"/>
              </a:ext>
            </a:extLst>
          </p:cNvPr>
          <p:cNvSpPr>
            <a:spLocks noGrp="1"/>
          </p:cNvSpPr>
          <p:nvPr>
            <p:ph type="title"/>
          </p:nvPr>
        </p:nvSpPr>
        <p:spPr/>
        <p:txBody>
          <a:bodyPr>
            <a:normAutofit fontScale="90000"/>
          </a:bodyPr>
          <a:lstStyle/>
          <a:p>
            <a:r>
              <a:rPr lang="en-IN" dirty="0"/>
              <a:t>Modify the workflow and test</a:t>
            </a:r>
          </a:p>
        </p:txBody>
      </p:sp>
      <p:sp>
        <p:nvSpPr>
          <p:cNvPr id="3" name="Content Placeholder 2">
            <a:extLst>
              <a:ext uri="{FF2B5EF4-FFF2-40B4-BE49-F238E27FC236}">
                <a16:creationId xmlns:a16="http://schemas.microsoft.com/office/drawing/2014/main" id="{67C0FAA3-2825-055D-34B5-3198D8F03C1D}"/>
              </a:ext>
            </a:extLst>
          </p:cNvPr>
          <p:cNvSpPr>
            <a:spLocks noGrp="1"/>
          </p:cNvSpPr>
          <p:nvPr>
            <p:ph sz="quarter" idx="14"/>
          </p:nvPr>
        </p:nvSpPr>
        <p:spPr/>
        <p:txBody>
          <a:bodyPr/>
          <a:lstStyle/>
          <a:p>
            <a:r>
              <a:rPr lang="en-IN" dirty="0"/>
              <a:t>Modify the workflow to trigger it when there is push to main branch.</a:t>
            </a:r>
          </a:p>
          <a:p>
            <a:r>
              <a:rPr lang="en-IN" dirty="0"/>
              <a:t>Make changes to code, in the dev branch, push to dev branch</a:t>
            </a:r>
          </a:p>
          <a:p>
            <a:r>
              <a:rPr lang="en-IN" dirty="0"/>
              <a:t>Create a pull request to merge the code to the main branch</a:t>
            </a:r>
          </a:p>
          <a:p>
            <a:r>
              <a:rPr lang="en-IN" dirty="0"/>
              <a:t>Merge the pull request, merge to main branch is equivalent to push to main branch, it should automatically trigger the workflow to execute the training processing.</a:t>
            </a:r>
          </a:p>
        </p:txBody>
      </p:sp>
    </p:spTree>
    <p:extLst>
      <p:ext uri="{BB962C8B-B14F-4D97-AF65-F5344CB8AC3E}">
        <p14:creationId xmlns:p14="http://schemas.microsoft.com/office/powerpoint/2010/main" val="3333364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29228-F51B-598C-4374-2B374BA3D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48F50-9889-13E1-D21E-E1702A3DBE04}"/>
              </a:ext>
            </a:extLst>
          </p:cNvPr>
          <p:cNvSpPr>
            <a:spLocks noGrp="1"/>
          </p:cNvSpPr>
          <p:nvPr>
            <p:ph type="title"/>
          </p:nvPr>
        </p:nvSpPr>
        <p:spPr>
          <a:xfrm>
            <a:off x="535708" y="136525"/>
            <a:ext cx="11122891" cy="611620"/>
          </a:xfrm>
        </p:spPr>
        <p:txBody>
          <a:bodyPr/>
          <a:lstStyle/>
          <a:p>
            <a:r>
              <a:rPr lang="en-IN" dirty="0"/>
              <a:t>Step 2: Copy Files</a:t>
            </a:r>
          </a:p>
        </p:txBody>
      </p:sp>
      <p:sp>
        <p:nvSpPr>
          <p:cNvPr id="3" name="Content Placeholder 2">
            <a:extLst>
              <a:ext uri="{FF2B5EF4-FFF2-40B4-BE49-F238E27FC236}">
                <a16:creationId xmlns:a16="http://schemas.microsoft.com/office/drawing/2014/main" id="{84527C46-B68C-B739-F4B9-F06452F56DF7}"/>
              </a:ext>
            </a:extLst>
          </p:cNvPr>
          <p:cNvSpPr>
            <a:spLocks noGrp="1"/>
          </p:cNvSpPr>
          <p:nvPr>
            <p:ph sz="quarter" idx="14"/>
          </p:nvPr>
        </p:nvSpPr>
        <p:spPr>
          <a:xfrm>
            <a:off x="535709" y="1099127"/>
            <a:ext cx="5103091" cy="4803198"/>
          </a:xfrm>
        </p:spPr>
        <p:txBody>
          <a:bodyPr>
            <a:normAutofit/>
          </a:bodyPr>
          <a:lstStyle/>
          <a:p>
            <a:pPr marL="0" indent="0">
              <a:buNone/>
            </a:pPr>
            <a:r>
              <a:rPr lang="en-US" sz="1600" dirty="0" err="1"/>
              <a:t>scp</a:t>
            </a:r>
            <a:r>
              <a:rPr lang="en-US" sz="1600" dirty="0"/>
              <a:t> -r /path/to/local/folder </a:t>
            </a:r>
            <a:r>
              <a:rPr lang="en-US" sz="1600" dirty="0" err="1"/>
              <a:t>username@remote_host</a:t>
            </a:r>
            <a:r>
              <a:rPr lang="en-US" sz="1600" dirty="0"/>
              <a:t>:/path/to/remote/directory/</a:t>
            </a:r>
            <a:endParaRPr lang="en-IN" sz="1600" dirty="0"/>
          </a:p>
        </p:txBody>
      </p:sp>
      <p:pic>
        <p:nvPicPr>
          <p:cNvPr id="5" name="Picture 4">
            <a:extLst>
              <a:ext uri="{FF2B5EF4-FFF2-40B4-BE49-F238E27FC236}">
                <a16:creationId xmlns:a16="http://schemas.microsoft.com/office/drawing/2014/main" id="{9945E146-06B6-666F-32C6-62A4430950DA}"/>
              </a:ext>
            </a:extLst>
          </p:cNvPr>
          <p:cNvPicPr>
            <a:picLocks noChangeAspect="1"/>
          </p:cNvPicPr>
          <p:nvPr/>
        </p:nvPicPr>
        <p:blipFill>
          <a:blip r:embed="rId2"/>
          <a:stretch>
            <a:fillRect/>
          </a:stretch>
        </p:blipFill>
        <p:spPr>
          <a:xfrm>
            <a:off x="6149334" y="1023814"/>
            <a:ext cx="5506957" cy="3933540"/>
          </a:xfrm>
          <a:prstGeom prst="rect">
            <a:avLst/>
          </a:prstGeom>
        </p:spPr>
      </p:pic>
    </p:spTree>
    <p:extLst>
      <p:ext uri="{BB962C8B-B14F-4D97-AF65-F5344CB8AC3E}">
        <p14:creationId xmlns:p14="http://schemas.microsoft.com/office/powerpoint/2010/main" val="1685095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8307-3879-CB14-8CA6-9C067685ABA5}"/>
              </a:ext>
            </a:extLst>
          </p:cNvPr>
          <p:cNvSpPr>
            <a:spLocks noGrp="1"/>
          </p:cNvSpPr>
          <p:nvPr>
            <p:ph type="title"/>
          </p:nvPr>
        </p:nvSpPr>
        <p:spPr/>
        <p:txBody>
          <a:bodyPr>
            <a:normAutofit fontScale="90000"/>
          </a:bodyPr>
          <a:lstStyle/>
          <a:p>
            <a:r>
              <a:rPr lang="en-IN" dirty="0"/>
              <a:t>Continuous Deployment</a:t>
            </a:r>
          </a:p>
        </p:txBody>
      </p:sp>
      <p:pic>
        <p:nvPicPr>
          <p:cNvPr id="2050" name="Picture 2" descr="Deploy rapidly with confidence, using auto-scaling, managed, distributed inference clusters">
            <a:extLst>
              <a:ext uri="{FF2B5EF4-FFF2-40B4-BE49-F238E27FC236}">
                <a16:creationId xmlns:a16="http://schemas.microsoft.com/office/drawing/2014/main" id="{5FE17B5E-B4A1-86A4-5B05-479834FBC81E}"/>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1833544" y="1549748"/>
            <a:ext cx="8697127" cy="489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3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0726C-24BC-D632-28ED-826B4CFE2525}"/>
              </a:ext>
            </a:extLst>
          </p:cNvPr>
          <p:cNvSpPr>
            <a:spLocks noGrp="1"/>
          </p:cNvSpPr>
          <p:nvPr>
            <p:ph type="title"/>
          </p:nvPr>
        </p:nvSpPr>
        <p:spPr/>
        <p:txBody>
          <a:bodyPr>
            <a:normAutofit fontScale="90000"/>
          </a:bodyPr>
          <a:lstStyle/>
          <a:p>
            <a:r>
              <a:rPr lang="en-US" dirty="0"/>
              <a:t>Deployment config</a:t>
            </a:r>
          </a:p>
        </p:txBody>
      </p:sp>
      <p:sp>
        <p:nvSpPr>
          <p:cNvPr id="3" name="Content Placeholder 2">
            <a:extLst>
              <a:ext uri="{FF2B5EF4-FFF2-40B4-BE49-F238E27FC236}">
                <a16:creationId xmlns:a16="http://schemas.microsoft.com/office/drawing/2014/main" id="{A5C970C6-6737-DD21-6F82-8A4338237D7B}"/>
              </a:ext>
            </a:extLst>
          </p:cNvPr>
          <p:cNvSpPr>
            <a:spLocks noGrp="1"/>
          </p:cNvSpPr>
          <p:nvPr>
            <p:ph sz="quarter" idx="14"/>
          </p:nvPr>
        </p:nvSpPr>
        <p:spPr/>
        <p:txBody>
          <a:bodyPr>
            <a:normAutofit fontScale="77500" lnSpcReduction="20000"/>
          </a:bodyPr>
          <a:lstStyle/>
          <a:p>
            <a:r>
              <a:rPr lang="en-US" dirty="0"/>
              <a:t>$schema: https://azuremlschemas.azureedge.net/latest/managedOnlineDeployment.schema.json</a:t>
            </a:r>
          </a:p>
          <a:p>
            <a:r>
              <a:rPr lang="en-US" dirty="0"/>
              <a:t>name: </a:t>
            </a:r>
            <a:r>
              <a:rPr lang="en-US" dirty="0" err="1"/>
              <a:t>mlflow</a:t>
            </a:r>
            <a:r>
              <a:rPr lang="en-US" dirty="0"/>
              <a:t>-deployment</a:t>
            </a:r>
          </a:p>
          <a:p>
            <a:r>
              <a:rPr lang="en-US" dirty="0" err="1"/>
              <a:t>endpoint_name</a:t>
            </a:r>
            <a:r>
              <a:rPr lang="en-US" dirty="0"/>
              <a:t>: churn-endpoint</a:t>
            </a:r>
          </a:p>
          <a:p>
            <a:r>
              <a:rPr lang="en-US" dirty="0"/>
              <a:t>model:</a:t>
            </a:r>
          </a:p>
          <a:p>
            <a:r>
              <a:rPr lang="en-US" dirty="0"/>
              <a:t>  name: </a:t>
            </a:r>
            <a:r>
              <a:rPr lang="en-US" dirty="0" err="1"/>
              <a:t>mlflow</a:t>
            </a:r>
            <a:r>
              <a:rPr lang="en-US" dirty="0"/>
              <a:t>-sklearn-model</a:t>
            </a:r>
          </a:p>
          <a:p>
            <a:r>
              <a:rPr lang="en-US" dirty="0"/>
              <a:t>  version: 1</a:t>
            </a:r>
          </a:p>
          <a:p>
            <a:r>
              <a:rPr lang="en-US" dirty="0"/>
              <a:t>  </a:t>
            </a:r>
            <a:r>
              <a:rPr lang="en-US" dirty="0" err="1"/>
              <a:t>local_path</a:t>
            </a:r>
            <a:r>
              <a:rPr lang="en-US" dirty="0"/>
              <a:t>: model</a:t>
            </a:r>
          </a:p>
          <a:p>
            <a:r>
              <a:rPr lang="en-US" dirty="0"/>
              <a:t>  </a:t>
            </a:r>
            <a:r>
              <a:rPr lang="en-US" dirty="0" err="1"/>
              <a:t>model_format</a:t>
            </a:r>
            <a:r>
              <a:rPr lang="en-US" dirty="0"/>
              <a:t>: </a:t>
            </a:r>
            <a:r>
              <a:rPr lang="en-US" dirty="0" err="1"/>
              <a:t>mlflow</a:t>
            </a:r>
            <a:endParaRPr lang="en-US" dirty="0"/>
          </a:p>
          <a:p>
            <a:r>
              <a:rPr lang="en-US" dirty="0" err="1"/>
              <a:t>instance_type</a:t>
            </a:r>
            <a:r>
              <a:rPr lang="en-US" dirty="0"/>
              <a:t>: Standard_F2s_v2</a:t>
            </a:r>
          </a:p>
          <a:p>
            <a:r>
              <a:rPr lang="en-US" dirty="0" err="1"/>
              <a:t>instance_count</a:t>
            </a:r>
            <a:r>
              <a:rPr lang="en-US" dirty="0"/>
              <a:t>: 1</a:t>
            </a:r>
          </a:p>
        </p:txBody>
      </p:sp>
    </p:spTree>
    <p:extLst>
      <p:ext uri="{BB962C8B-B14F-4D97-AF65-F5344CB8AC3E}">
        <p14:creationId xmlns:p14="http://schemas.microsoft.com/office/powerpoint/2010/main" val="3985112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AB4B-B540-BD17-A85C-E3CEAAED542A}"/>
              </a:ext>
            </a:extLst>
          </p:cNvPr>
          <p:cNvSpPr>
            <a:spLocks noGrp="1"/>
          </p:cNvSpPr>
          <p:nvPr>
            <p:ph type="title"/>
          </p:nvPr>
        </p:nvSpPr>
        <p:spPr/>
        <p:txBody>
          <a:bodyPr>
            <a:normAutofit fontScale="90000"/>
          </a:bodyPr>
          <a:lstStyle/>
          <a:p>
            <a:r>
              <a:rPr lang="en-US" dirty="0"/>
              <a:t>Deploy model with endpoint</a:t>
            </a:r>
          </a:p>
        </p:txBody>
      </p:sp>
      <p:sp>
        <p:nvSpPr>
          <p:cNvPr id="3" name="Content Placeholder 2">
            <a:extLst>
              <a:ext uri="{FF2B5EF4-FFF2-40B4-BE49-F238E27FC236}">
                <a16:creationId xmlns:a16="http://schemas.microsoft.com/office/drawing/2014/main" id="{BC310DE5-BEA2-A3A1-2E42-5177F4E6B20B}"/>
              </a:ext>
            </a:extLst>
          </p:cNvPr>
          <p:cNvSpPr>
            <a:spLocks noGrp="1"/>
          </p:cNvSpPr>
          <p:nvPr>
            <p:ph sz="quarter" idx="14"/>
          </p:nvPr>
        </p:nvSpPr>
        <p:spPr>
          <a:xfrm>
            <a:off x="931864" y="1695450"/>
            <a:ext cx="10236880" cy="4314825"/>
          </a:xfrm>
        </p:spPr>
        <p:txBody>
          <a:bodyPr>
            <a:normAutofit fontScale="92500" lnSpcReduction="20000"/>
          </a:bodyPr>
          <a:lstStyle/>
          <a:p>
            <a:r>
              <a:rPr lang="en-US" dirty="0" err="1"/>
              <a:t>az</a:t>
            </a:r>
            <a:r>
              <a:rPr lang="en-US" dirty="0"/>
              <a:t> ml online-endpoint create --name diabetes-</a:t>
            </a:r>
            <a:r>
              <a:rPr lang="en-US" dirty="0" err="1"/>
              <a:t>mlflow</a:t>
            </a:r>
            <a:r>
              <a:rPr lang="en-US" dirty="0"/>
              <a:t> -f ./</a:t>
            </a:r>
            <a:r>
              <a:rPr lang="en-US" dirty="0" err="1"/>
              <a:t>mslearn</a:t>
            </a:r>
            <a:r>
              <a:rPr lang="en-US" dirty="0"/>
              <a:t>-</a:t>
            </a:r>
            <a:r>
              <a:rPr lang="en-US" dirty="0" err="1"/>
              <a:t>aml</a:t>
            </a:r>
            <a:r>
              <a:rPr lang="en-US" dirty="0"/>
              <a:t>-cli/</a:t>
            </a:r>
            <a:r>
              <a:rPr lang="en-US" dirty="0" err="1"/>
              <a:t>Allfiles</a:t>
            </a:r>
            <a:r>
              <a:rPr lang="en-US" dirty="0"/>
              <a:t>/Labs/05/</a:t>
            </a:r>
            <a:r>
              <a:rPr lang="en-US" dirty="0" err="1"/>
              <a:t>mlflow</a:t>
            </a:r>
            <a:r>
              <a:rPr lang="en-US" dirty="0"/>
              <a:t>-endpoint/create-</a:t>
            </a:r>
            <a:r>
              <a:rPr lang="en-US" dirty="0" err="1"/>
              <a:t>endpoint.yml</a:t>
            </a:r>
            <a:endParaRPr lang="en-US" dirty="0"/>
          </a:p>
          <a:p>
            <a:endParaRPr lang="en-US" dirty="0"/>
          </a:p>
          <a:p>
            <a:r>
              <a:rPr lang="en-US" dirty="0" err="1"/>
              <a:t>az</a:t>
            </a:r>
            <a:r>
              <a:rPr lang="en-US" dirty="0"/>
              <a:t> ml online-deployment create --name </a:t>
            </a:r>
            <a:r>
              <a:rPr lang="en-US" dirty="0" err="1"/>
              <a:t>mlflow</a:t>
            </a:r>
            <a:r>
              <a:rPr lang="en-US" dirty="0"/>
              <a:t>-deployment --endpoint diabetes-</a:t>
            </a:r>
            <a:r>
              <a:rPr lang="en-US" dirty="0" err="1"/>
              <a:t>mlflow</a:t>
            </a:r>
            <a:r>
              <a:rPr lang="en-US" dirty="0"/>
              <a:t> -f ./</a:t>
            </a:r>
            <a:r>
              <a:rPr lang="en-US" dirty="0" err="1"/>
              <a:t>mslearn</a:t>
            </a:r>
            <a:r>
              <a:rPr lang="en-US" dirty="0"/>
              <a:t>-</a:t>
            </a:r>
            <a:r>
              <a:rPr lang="en-US" dirty="0" err="1"/>
              <a:t>aml</a:t>
            </a:r>
            <a:r>
              <a:rPr lang="en-US" dirty="0"/>
              <a:t>-cli/</a:t>
            </a:r>
            <a:r>
              <a:rPr lang="en-US" dirty="0" err="1"/>
              <a:t>Allfiles</a:t>
            </a:r>
            <a:r>
              <a:rPr lang="en-US" dirty="0"/>
              <a:t>/Labs/05/</a:t>
            </a:r>
            <a:r>
              <a:rPr lang="en-US" dirty="0" err="1"/>
              <a:t>mlflow</a:t>
            </a:r>
            <a:r>
              <a:rPr lang="en-US" dirty="0"/>
              <a:t>-endpoint/</a:t>
            </a:r>
            <a:r>
              <a:rPr lang="en-US" dirty="0" err="1"/>
              <a:t>mlflow-deployment.yaml</a:t>
            </a:r>
            <a:r>
              <a:rPr lang="en-US" dirty="0"/>
              <a:t> --all-traffic</a:t>
            </a:r>
          </a:p>
          <a:p>
            <a:endParaRPr lang="en-US" dirty="0"/>
          </a:p>
          <a:p>
            <a:r>
              <a:rPr lang="en-US" dirty="0" err="1"/>
              <a:t>az</a:t>
            </a:r>
            <a:r>
              <a:rPr lang="en-US" dirty="0"/>
              <a:t> ml online-endpoint update --name churn-endpoint --traffic "blue=0 green=100“</a:t>
            </a:r>
          </a:p>
          <a:p>
            <a:endParaRPr lang="en-US" dirty="0"/>
          </a:p>
          <a:p>
            <a:r>
              <a:rPr lang="en-US" dirty="0" err="1"/>
              <a:t>az</a:t>
            </a:r>
            <a:r>
              <a:rPr lang="en-US" dirty="0"/>
              <a:t> ml online-endpoint delete --name churn-endpoint --yes --no-wait</a:t>
            </a:r>
          </a:p>
        </p:txBody>
      </p:sp>
    </p:spTree>
    <p:extLst>
      <p:ext uri="{BB962C8B-B14F-4D97-AF65-F5344CB8AC3E}">
        <p14:creationId xmlns:p14="http://schemas.microsoft.com/office/powerpoint/2010/main" val="847110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CA7A6-E2B3-3C0B-C599-DE3712AB8513}"/>
              </a:ext>
            </a:extLst>
          </p:cNvPr>
          <p:cNvSpPr>
            <a:spLocks noGrp="1"/>
          </p:cNvSpPr>
          <p:nvPr>
            <p:ph type="title"/>
          </p:nvPr>
        </p:nvSpPr>
        <p:spPr/>
        <p:txBody>
          <a:bodyPr>
            <a:normAutofit fontScale="90000"/>
          </a:bodyPr>
          <a:lstStyle/>
          <a:p>
            <a:r>
              <a:rPr lang="en-IN" dirty="0"/>
              <a:t>Resources</a:t>
            </a:r>
          </a:p>
        </p:txBody>
      </p:sp>
      <p:sp>
        <p:nvSpPr>
          <p:cNvPr id="3" name="Content Placeholder 2">
            <a:extLst>
              <a:ext uri="{FF2B5EF4-FFF2-40B4-BE49-F238E27FC236}">
                <a16:creationId xmlns:a16="http://schemas.microsoft.com/office/drawing/2014/main" id="{2151BEFA-71E9-F46C-7AD7-CFEAA38083C5}"/>
              </a:ext>
            </a:extLst>
          </p:cNvPr>
          <p:cNvSpPr>
            <a:spLocks noGrp="1"/>
          </p:cNvSpPr>
          <p:nvPr>
            <p:ph sz="quarter" idx="14"/>
          </p:nvPr>
        </p:nvSpPr>
        <p:spPr/>
        <p:txBody>
          <a:bodyPr/>
          <a:lstStyle/>
          <a:p>
            <a:r>
              <a:rPr lang="en-IN" dirty="0">
                <a:hlinkClick r:id="rId2"/>
              </a:rPr>
              <a:t>https://learn.microsoft.com/en-in/training/paths/build-first-machine-operations-workflow/</a:t>
            </a:r>
            <a:endParaRPr lang="en-IN" dirty="0"/>
          </a:p>
          <a:p>
            <a:r>
              <a:rPr lang="en-IN" dirty="0">
                <a:hlinkClick r:id="rId3"/>
              </a:rPr>
              <a:t>https://microsoftlearning.github.io/mslearn-mlops/</a:t>
            </a:r>
            <a:r>
              <a:rPr lang="en-IN" dirty="0"/>
              <a:t> </a:t>
            </a:r>
          </a:p>
          <a:p>
            <a:r>
              <a:rPr lang="en-IN" dirty="0">
                <a:hlinkClick r:id="rId4"/>
              </a:rPr>
              <a:t>https://learn.microsoft.com/en-us/training/modules/deploy-azure-machine-learning-model-managed-endpoint-cli-v2/</a:t>
            </a:r>
            <a:r>
              <a:rPr lang="en-IN" dirty="0"/>
              <a:t> </a:t>
            </a:r>
          </a:p>
          <a:p>
            <a:r>
              <a:rPr lang="en-IN" dirty="0">
                <a:hlinkClick r:id="rId5"/>
              </a:rPr>
              <a:t>https://learn.microsoft.com/en-us/azure/machine-learning/how-to-deploy-online-endpoints?view=azureml-api-2&amp;tabs=azure-cli#understand-the-scoring-script</a:t>
            </a:r>
            <a:r>
              <a:rPr lang="en-IN" dirty="0"/>
              <a:t> </a:t>
            </a:r>
          </a:p>
        </p:txBody>
      </p:sp>
    </p:spTree>
    <p:extLst>
      <p:ext uri="{BB962C8B-B14F-4D97-AF65-F5344CB8AC3E}">
        <p14:creationId xmlns:p14="http://schemas.microsoft.com/office/powerpoint/2010/main" val="15332371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5" y="2439603"/>
            <a:ext cx="6614608" cy="1846659"/>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a:t>
            </a:r>
          </a:p>
          <a:p>
            <a:r>
              <a:rPr lang="en-US" sz="4000" dirty="0"/>
              <a:t>Introduction to Model Interpretability</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763737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1.875E-6 -3.7037E-7 L 1.875E-6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BC73-787D-4AB7-9D66-26A75BB82710}"/>
              </a:ext>
            </a:extLst>
          </p:cNvPr>
          <p:cNvSpPr>
            <a:spLocks noGrp="1"/>
          </p:cNvSpPr>
          <p:nvPr>
            <p:ph type="title"/>
          </p:nvPr>
        </p:nvSpPr>
        <p:spPr/>
        <p:txBody>
          <a:bodyPr/>
          <a:lstStyle/>
          <a:p>
            <a:r>
              <a:rPr lang="en-US" dirty="0"/>
              <a:t>Model Interpretability in Azure Machine Learning</a:t>
            </a:r>
          </a:p>
        </p:txBody>
      </p:sp>
      <p:sp>
        <p:nvSpPr>
          <p:cNvPr id="3" name="Text Placeholder 2">
            <a:extLst>
              <a:ext uri="{FF2B5EF4-FFF2-40B4-BE49-F238E27FC236}">
                <a16:creationId xmlns:a16="http://schemas.microsoft.com/office/drawing/2014/main" id="{3EFA0B4A-7865-48DA-9A39-9A668E3F99B3}"/>
              </a:ext>
            </a:extLst>
          </p:cNvPr>
          <p:cNvSpPr>
            <a:spLocks noGrp="1"/>
          </p:cNvSpPr>
          <p:nvPr>
            <p:ph type="body" sz="quarter" idx="10"/>
          </p:nvPr>
        </p:nvSpPr>
        <p:spPr>
          <a:xfrm>
            <a:off x="524256" y="2174406"/>
            <a:ext cx="11018520" cy="2646878"/>
          </a:xfrm>
        </p:spPr>
        <p:txBody>
          <a:bodyPr>
            <a:normAutofit fontScale="92500" lnSpcReduction="10000"/>
          </a:bodyPr>
          <a:lstStyle/>
          <a:p>
            <a:r>
              <a:rPr lang="en-US" dirty="0"/>
              <a:t>Statistical explanation of feature importance</a:t>
            </a:r>
          </a:p>
          <a:p>
            <a:pPr lvl="1"/>
            <a:r>
              <a:rPr lang="en-US" dirty="0"/>
              <a:t>Quantifies the influence of each feature on prediction</a:t>
            </a:r>
          </a:p>
          <a:p>
            <a:pPr lvl="1"/>
            <a:r>
              <a:rPr lang="en-US" dirty="0"/>
              <a:t>Important to identify bias or unintended correlation in the model</a:t>
            </a:r>
          </a:p>
          <a:p>
            <a:r>
              <a:rPr lang="en-US" dirty="0"/>
              <a:t>Based on the Open Source </a:t>
            </a:r>
            <a:r>
              <a:rPr lang="en-US" i="1" dirty="0"/>
              <a:t>Interpret-Community</a:t>
            </a:r>
            <a:r>
              <a:rPr lang="en-US" dirty="0"/>
              <a:t> package</a:t>
            </a:r>
          </a:p>
          <a:p>
            <a:pPr lvl="1"/>
            <a:r>
              <a:rPr lang="en-US" dirty="0"/>
              <a:t>Includes explainers based on common model interpretation algorithms like:</a:t>
            </a:r>
          </a:p>
          <a:p>
            <a:pPr lvl="2"/>
            <a:r>
              <a:rPr lang="en-US" dirty="0"/>
              <a:t>Shapely Additive Explanations (SHAP)</a:t>
            </a:r>
          </a:p>
          <a:p>
            <a:pPr lvl="2"/>
            <a:r>
              <a:rPr lang="en-US" dirty="0"/>
              <a:t>Local Interpretable Model-Agnostic Explanations (LIME)</a:t>
            </a:r>
          </a:p>
        </p:txBody>
      </p:sp>
    </p:spTree>
    <p:extLst>
      <p:ext uri="{BB962C8B-B14F-4D97-AF65-F5344CB8AC3E}">
        <p14:creationId xmlns:p14="http://schemas.microsoft.com/office/powerpoint/2010/main" val="323254206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2314B-905D-413C-B8CA-5345DB927317}"/>
              </a:ext>
            </a:extLst>
          </p:cNvPr>
          <p:cNvSpPr>
            <a:spLocks noGrp="1"/>
          </p:cNvSpPr>
          <p:nvPr>
            <p:ph type="title"/>
          </p:nvPr>
        </p:nvSpPr>
        <p:spPr/>
        <p:txBody>
          <a:bodyPr/>
          <a:lstStyle/>
          <a:p>
            <a:r>
              <a:rPr lang="en-US" dirty="0"/>
              <a:t>Global and Local Feature Importance</a:t>
            </a:r>
          </a:p>
        </p:txBody>
      </p:sp>
      <p:sp>
        <p:nvSpPr>
          <p:cNvPr id="3" name="Text Placeholder 2">
            <a:extLst>
              <a:ext uri="{FF2B5EF4-FFF2-40B4-BE49-F238E27FC236}">
                <a16:creationId xmlns:a16="http://schemas.microsoft.com/office/drawing/2014/main" id="{12D04B0A-8D51-4D49-8B17-4A163C06ED0E}"/>
              </a:ext>
            </a:extLst>
          </p:cNvPr>
          <p:cNvSpPr>
            <a:spLocks noGrp="1"/>
          </p:cNvSpPr>
          <p:nvPr>
            <p:ph type="body" sz="quarter" idx="10"/>
          </p:nvPr>
        </p:nvSpPr>
        <p:spPr>
          <a:xfrm>
            <a:off x="584200" y="1718636"/>
            <a:ext cx="5737692" cy="4604337"/>
          </a:xfrm>
        </p:spPr>
        <p:txBody>
          <a:bodyPr>
            <a:normAutofit lnSpcReduction="10000"/>
          </a:bodyPr>
          <a:lstStyle/>
          <a:p>
            <a:r>
              <a:rPr lang="en-US" dirty="0"/>
              <a:t>Global Feature Importance</a:t>
            </a:r>
          </a:p>
          <a:p>
            <a:pPr lvl="1"/>
            <a:r>
              <a:rPr lang="en-US" dirty="0"/>
              <a:t>Overall feature importance for all test data</a:t>
            </a:r>
          </a:p>
          <a:p>
            <a:pPr lvl="1"/>
            <a:r>
              <a:rPr lang="en-US" dirty="0"/>
              <a:t>Indicates ther relative influence of each feature on the predicted label</a:t>
            </a:r>
          </a:p>
          <a:p>
            <a:pPr lvl="1"/>
            <a:endParaRPr lang="en-US" dirty="0"/>
          </a:p>
          <a:p>
            <a:pPr lvl="1"/>
            <a:endParaRPr lang="en-US" sz="1050" dirty="0"/>
          </a:p>
          <a:p>
            <a:endParaRPr lang="en-US" dirty="0"/>
          </a:p>
          <a:p>
            <a:r>
              <a:rPr lang="en-US" dirty="0"/>
              <a:t>Local Feature Importance</a:t>
            </a:r>
          </a:p>
          <a:p>
            <a:pPr lvl="1"/>
            <a:r>
              <a:rPr lang="en-US" dirty="0"/>
              <a:t>Feature importance for an individual prediction</a:t>
            </a:r>
          </a:p>
          <a:p>
            <a:pPr lvl="1"/>
            <a:r>
              <a:rPr lang="en-US" dirty="0"/>
              <a:t>In classification, this shows the relative support for each possible class per feature</a:t>
            </a:r>
          </a:p>
        </p:txBody>
      </p:sp>
      <p:pic>
        <p:nvPicPr>
          <p:cNvPr id="7" name="Picture 6">
            <a:extLst>
              <a:ext uri="{FF2B5EF4-FFF2-40B4-BE49-F238E27FC236}">
                <a16:creationId xmlns:a16="http://schemas.microsoft.com/office/drawing/2014/main" id="{F3ADB8EC-1297-4F7B-9F3B-322FF99C0BBF}"/>
              </a:ext>
            </a:extLst>
          </p:cNvPr>
          <p:cNvPicPr>
            <a:picLocks noChangeAspect="1"/>
          </p:cNvPicPr>
          <p:nvPr/>
        </p:nvPicPr>
        <p:blipFill>
          <a:blip r:embed="rId2"/>
          <a:stretch>
            <a:fillRect/>
          </a:stretch>
        </p:blipFill>
        <p:spPr>
          <a:xfrm>
            <a:off x="6683938" y="1245647"/>
            <a:ext cx="4266501" cy="2244855"/>
          </a:xfrm>
          <a:prstGeom prst="rect">
            <a:avLst/>
          </a:prstGeom>
        </p:spPr>
      </p:pic>
      <p:pic>
        <p:nvPicPr>
          <p:cNvPr id="4" name="Picture 3">
            <a:extLst>
              <a:ext uri="{FF2B5EF4-FFF2-40B4-BE49-F238E27FC236}">
                <a16:creationId xmlns:a16="http://schemas.microsoft.com/office/drawing/2014/main" id="{D997FC6F-08F9-4E61-890A-16893BFF93D4}"/>
              </a:ext>
            </a:extLst>
          </p:cNvPr>
          <p:cNvPicPr>
            <a:picLocks noChangeAspect="1"/>
          </p:cNvPicPr>
          <p:nvPr/>
        </p:nvPicPr>
        <p:blipFill>
          <a:blip r:embed="rId3"/>
          <a:stretch>
            <a:fillRect/>
          </a:stretch>
        </p:blipFill>
        <p:spPr>
          <a:xfrm>
            <a:off x="6580852" y="3963491"/>
            <a:ext cx="4572396" cy="2743438"/>
          </a:xfrm>
          <a:prstGeom prst="rect">
            <a:avLst/>
          </a:prstGeom>
          <a:ln>
            <a:solidFill>
              <a:schemeClr val="bg2"/>
            </a:solidFill>
          </a:ln>
        </p:spPr>
      </p:pic>
    </p:spTree>
    <p:extLst>
      <p:ext uri="{BB962C8B-B14F-4D97-AF65-F5344CB8AC3E}">
        <p14:creationId xmlns:p14="http://schemas.microsoft.com/office/powerpoint/2010/main" val="47650609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2009-6C4F-460A-8A94-C78BF04326C0}"/>
              </a:ext>
            </a:extLst>
          </p:cNvPr>
          <p:cNvSpPr>
            <a:spLocks noGrp="1"/>
          </p:cNvSpPr>
          <p:nvPr>
            <p:ph type="title"/>
          </p:nvPr>
        </p:nvSpPr>
        <p:spPr>
          <a:xfrm>
            <a:off x="649224" y="365124"/>
            <a:ext cx="11284158" cy="770949"/>
          </a:xfrm>
        </p:spPr>
        <p:txBody>
          <a:bodyPr>
            <a:normAutofit/>
          </a:bodyPr>
          <a:lstStyle/>
          <a:p>
            <a:r>
              <a:rPr lang="en-GB" sz="4000" dirty="0">
                <a:cs typeface="Calibri"/>
              </a:rPr>
              <a:t>Automated Machine Learning Explanations</a:t>
            </a:r>
          </a:p>
        </p:txBody>
      </p:sp>
      <p:sp>
        <p:nvSpPr>
          <p:cNvPr id="3" name="Text Placeholder 2">
            <a:extLst>
              <a:ext uri="{FF2B5EF4-FFF2-40B4-BE49-F238E27FC236}">
                <a16:creationId xmlns:a16="http://schemas.microsoft.com/office/drawing/2014/main" id="{74B0B276-2F73-42DC-BD91-39042144418F}"/>
              </a:ext>
            </a:extLst>
          </p:cNvPr>
          <p:cNvSpPr>
            <a:spLocks noGrp="1"/>
          </p:cNvSpPr>
          <p:nvPr>
            <p:ph type="body" sz="quarter" idx="10"/>
          </p:nvPr>
        </p:nvSpPr>
        <p:spPr>
          <a:xfrm>
            <a:off x="584200" y="1435497"/>
            <a:ext cx="11018520" cy="3533275"/>
          </a:xfrm>
        </p:spPr>
        <p:txBody>
          <a:bodyPr>
            <a:normAutofit fontScale="92500" lnSpcReduction="10000"/>
          </a:bodyPr>
          <a:lstStyle/>
          <a:p>
            <a:r>
              <a:rPr lang="en-US" dirty="0"/>
              <a:t>Enable </a:t>
            </a:r>
            <a:r>
              <a:rPr lang="en-US" b="1" dirty="0" err="1"/>
              <a:t>model_explanability</a:t>
            </a:r>
            <a:r>
              <a:rPr lang="en-US" dirty="0"/>
              <a:t> parameter</a:t>
            </a:r>
          </a:p>
          <a:p>
            <a:endParaRPr lang="en-US" sz="3200" dirty="0"/>
          </a:p>
          <a:p>
            <a:endParaRPr lang="en-US" dirty="0"/>
          </a:p>
          <a:p>
            <a:endParaRPr lang="en-US" sz="2000" dirty="0"/>
          </a:p>
          <a:p>
            <a:r>
              <a:rPr lang="en-US" dirty="0"/>
              <a:t>View explanations:</a:t>
            </a:r>
          </a:p>
          <a:p>
            <a:pPr lvl="1"/>
            <a:r>
              <a:rPr lang="en-US" dirty="0"/>
              <a:t>Azure Machine Learning studio</a:t>
            </a:r>
          </a:p>
          <a:p>
            <a:pPr lvl="1"/>
            <a:r>
              <a:rPr lang="en-US" b="1" dirty="0" err="1"/>
              <a:t>RunDetails</a:t>
            </a:r>
            <a:r>
              <a:rPr lang="en-US" dirty="0"/>
              <a:t> widget in </a:t>
            </a:r>
            <a:r>
              <a:rPr lang="en-US" dirty="0" err="1"/>
              <a:t>Jupyter</a:t>
            </a:r>
            <a:endParaRPr lang="en-US" dirty="0"/>
          </a:p>
          <a:p>
            <a:pPr lvl="1"/>
            <a:r>
              <a:rPr lang="en-US" dirty="0"/>
              <a:t>SDK </a:t>
            </a:r>
            <a:r>
              <a:rPr lang="en-US" b="1" dirty="0" err="1"/>
              <a:t>ExplanationClient</a:t>
            </a:r>
            <a:r>
              <a:rPr lang="en-US" dirty="0"/>
              <a:t> class</a:t>
            </a:r>
          </a:p>
        </p:txBody>
      </p:sp>
      <p:sp>
        <p:nvSpPr>
          <p:cNvPr id="4" name="Rectangle 3">
            <a:extLst>
              <a:ext uri="{FF2B5EF4-FFF2-40B4-BE49-F238E27FC236}">
                <a16:creationId xmlns:a16="http://schemas.microsoft.com/office/drawing/2014/main" id="{4209D689-2BBF-4C71-8A5F-204011C4EEBC}"/>
              </a:ext>
            </a:extLst>
          </p:cNvPr>
          <p:cNvSpPr/>
          <p:nvPr/>
        </p:nvSpPr>
        <p:spPr bwMode="auto">
          <a:xfrm>
            <a:off x="765222" y="2073587"/>
            <a:ext cx="10508637" cy="1045585"/>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automl_config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AutoMLConfig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(name='Automated ML Experiment',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model_explanability</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=True)</a:t>
            </a:r>
          </a:p>
        </p:txBody>
      </p:sp>
      <p:sp>
        <p:nvSpPr>
          <p:cNvPr id="6" name="Rectangle 5">
            <a:extLst>
              <a:ext uri="{FF2B5EF4-FFF2-40B4-BE49-F238E27FC236}">
                <a16:creationId xmlns:a16="http://schemas.microsoft.com/office/drawing/2014/main" id="{9E9AD29E-B55E-4E6A-AE97-9AC5A61D8E6D}"/>
              </a:ext>
            </a:extLst>
          </p:cNvPr>
          <p:cNvSpPr/>
          <p:nvPr/>
        </p:nvSpPr>
        <p:spPr bwMode="auto">
          <a:xfrm>
            <a:off x="961165" y="5112450"/>
            <a:ext cx="10508637" cy="1227389"/>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best_run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fitted_model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automl_run.get_output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ExplanationClient.from_run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best_run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client.download_model_explanation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feature_importances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explanation.get_feature_importance_dict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6275086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A981-1B49-4670-B417-E45FF6AF2548}"/>
              </a:ext>
            </a:extLst>
          </p:cNvPr>
          <p:cNvSpPr>
            <a:spLocks noGrp="1"/>
          </p:cNvSpPr>
          <p:nvPr>
            <p:ph type="title"/>
          </p:nvPr>
        </p:nvSpPr>
        <p:spPr>
          <a:xfrm>
            <a:off x="649224" y="365124"/>
            <a:ext cx="10552176" cy="861774"/>
          </a:xfrm>
        </p:spPr>
        <p:txBody>
          <a:bodyPr/>
          <a:lstStyle/>
          <a:p>
            <a:r>
              <a:rPr lang="en-GB" dirty="0">
                <a:cs typeface="Calibri"/>
              </a:rPr>
              <a:t>Visualizing Model Explanations</a:t>
            </a:r>
            <a:endParaRPr lang="en-US" dirty="0"/>
          </a:p>
        </p:txBody>
      </p:sp>
      <p:sp>
        <p:nvSpPr>
          <p:cNvPr id="11" name="Text Placeholder 10">
            <a:extLst>
              <a:ext uri="{FF2B5EF4-FFF2-40B4-BE49-F238E27FC236}">
                <a16:creationId xmlns:a16="http://schemas.microsoft.com/office/drawing/2014/main" id="{1313EA5D-2AEA-4CF5-B683-6787CC0348DB}"/>
              </a:ext>
            </a:extLst>
          </p:cNvPr>
          <p:cNvSpPr>
            <a:spLocks noGrp="1"/>
          </p:cNvSpPr>
          <p:nvPr>
            <p:ph type="body" sz="quarter" idx="10"/>
          </p:nvPr>
        </p:nvSpPr>
        <p:spPr>
          <a:xfrm>
            <a:off x="584199" y="1435497"/>
            <a:ext cx="11158913" cy="861774"/>
          </a:xfrm>
        </p:spPr>
        <p:txBody>
          <a:bodyPr/>
          <a:lstStyle/>
          <a:p>
            <a:r>
              <a:rPr lang="en-US" dirty="0"/>
              <a:t>View the </a:t>
            </a:r>
            <a:r>
              <a:rPr lang="en-US" b="1" dirty="0"/>
              <a:t>Explanations</a:t>
            </a:r>
            <a:r>
              <a:rPr lang="en-US" dirty="0"/>
              <a:t> tab for the run in Azure Machine Learning studio</a:t>
            </a:r>
          </a:p>
        </p:txBody>
      </p:sp>
      <p:pic>
        <p:nvPicPr>
          <p:cNvPr id="7" name="Picture 6">
            <a:extLst>
              <a:ext uri="{FF2B5EF4-FFF2-40B4-BE49-F238E27FC236}">
                <a16:creationId xmlns:a16="http://schemas.microsoft.com/office/drawing/2014/main" id="{1E5B8F3A-9CBE-46EE-B045-5089E918C94C}"/>
              </a:ext>
            </a:extLst>
          </p:cNvPr>
          <p:cNvPicPr>
            <a:picLocks noChangeAspect="1"/>
          </p:cNvPicPr>
          <p:nvPr/>
        </p:nvPicPr>
        <p:blipFill>
          <a:blip r:embed="rId2"/>
          <a:stretch>
            <a:fillRect/>
          </a:stretch>
        </p:blipFill>
        <p:spPr>
          <a:xfrm>
            <a:off x="448888" y="2396833"/>
            <a:ext cx="11443063" cy="3718494"/>
          </a:xfrm>
          <a:prstGeom prst="rect">
            <a:avLst/>
          </a:prstGeom>
        </p:spPr>
      </p:pic>
    </p:spTree>
    <p:extLst>
      <p:ext uri="{BB962C8B-B14F-4D97-AF65-F5344CB8AC3E}">
        <p14:creationId xmlns:p14="http://schemas.microsoft.com/office/powerpoint/2010/main" val="350151291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5" y="2439603"/>
            <a:ext cx="7037214" cy="123110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a:t>
            </a:r>
          </a:p>
          <a:p>
            <a:r>
              <a:rPr lang="en-US" sz="4000" dirty="0"/>
              <a:t>Using Model Explainers</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316873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16667E-6 2.22222E-6 L 4.166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74D72-AD9E-8045-AF91-E7599FB54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2BF6B3-9966-E676-B3A2-5D7A44BDFB50}"/>
              </a:ext>
            </a:extLst>
          </p:cNvPr>
          <p:cNvSpPr>
            <a:spLocks noGrp="1"/>
          </p:cNvSpPr>
          <p:nvPr>
            <p:ph type="title"/>
          </p:nvPr>
        </p:nvSpPr>
        <p:spPr>
          <a:xfrm>
            <a:off x="535708" y="136525"/>
            <a:ext cx="11122891" cy="611620"/>
          </a:xfrm>
        </p:spPr>
        <p:txBody>
          <a:bodyPr/>
          <a:lstStyle/>
          <a:p>
            <a:r>
              <a:rPr lang="en-IN" dirty="0"/>
              <a:t>Step 3: Run the app</a:t>
            </a:r>
          </a:p>
        </p:txBody>
      </p:sp>
      <p:sp>
        <p:nvSpPr>
          <p:cNvPr id="3" name="Content Placeholder 2">
            <a:extLst>
              <a:ext uri="{FF2B5EF4-FFF2-40B4-BE49-F238E27FC236}">
                <a16:creationId xmlns:a16="http://schemas.microsoft.com/office/drawing/2014/main" id="{D6110524-E9D9-8852-9CAE-66AD2D77A74C}"/>
              </a:ext>
            </a:extLst>
          </p:cNvPr>
          <p:cNvSpPr>
            <a:spLocks noGrp="1"/>
          </p:cNvSpPr>
          <p:nvPr>
            <p:ph sz="quarter" idx="14"/>
          </p:nvPr>
        </p:nvSpPr>
        <p:spPr>
          <a:xfrm>
            <a:off x="535709" y="1099127"/>
            <a:ext cx="5103091" cy="4803198"/>
          </a:xfrm>
        </p:spPr>
        <p:txBody>
          <a:bodyPr>
            <a:normAutofit/>
          </a:bodyPr>
          <a:lstStyle/>
          <a:p>
            <a:pPr marL="0" indent="0">
              <a:buNone/>
            </a:pPr>
            <a:r>
              <a:rPr lang="en-US" sz="3200" b="1" dirty="0">
                <a:latin typeface="Consolas" panose="020B0609020204030204" pitchFamily="49" charset="0"/>
              </a:rPr>
              <a:t>python3 app1.py</a:t>
            </a:r>
            <a:endParaRPr lang="en-IN" sz="3200" b="1" dirty="0">
              <a:latin typeface="Consolas" panose="020B0609020204030204" pitchFamily="49" charset="0"/>
            </a:endParaRPr>
          </a:p>
        </p:txBody>
      </p:sp>
      <p:pic>
        <p:nvPicPr>
          <p:cNvPr id="6" name="Picture 5">
            <a:extLst>
              <a:ext uri="{FF2B5EF4-FFF2-40B4-BE49-F238E27FC236}">
                <a16:creationId xmlns:a16="http://schemas.microsoft.com/office/drawing/2014/main" id="{25264AC6-5908-077B-AE6D-E3372B55F501}"/>
              </a:ext>
            </a:extLst>
          </p:cNvPr>
          <p:cNvPicPr>
            <a:picLocks noChangeAspect="1"/>
          </p:cNvPicPr>
          <p:nvPr/>
        </p:nvPicPr>
        <p:blipFill>
          <a:blip r:embed="rId2"/>
          <a:stretch>
            <a:fillRect/>
          </a:stretch>
        </p:blipFill>
        <p:spPr>
          <a:xfrm>
            <a:off x="176349" y="2555422"/>
            <a:ext cx="11660142" cy="2805034"/>
          </a:xfrm>
          <a:prstGeom prst="rect">
            <a:avLst/>
          </a:prstGeom>
        </p:spPr>
      </p:pic>
    </p:spTree>
    <p:extLst>
      <p:ext uri="{BB962C8B-B14F-4D97-AF65-F5344CB8AC3E}">
        <p14:creationId xmlns:p14="http://schemas.microsoft.com/office/powerpoint/2010/main" val="2779511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F796-B772-4540-9F64-1FF41CA53B6A}"/>
              </a:ext>
            </a:extLst>
          </p:cNvPr>
          <p:cNvSpPr>
            <a:spLocks noGrp="1"/>
          </p:cNvSpPr>
          <p:nvPr>
            <p:ph type="title"/>
          </p:nvPr>
        </p:nvSpPr>
        <p:spPr>
          <a:xfrm>
            <a:off x="649224" y="365124"/>
            <a:ext cx="10552176" cy="780185"/>
          </a:xfrm>
        </p:spPr>
        <p:txBody>
          <a:bodyPr/>
          <a:lstStyle/>
          <a:p>
            <a:r>
              <a:rPr lang="en-GB" dirty="0">
                <a:cs typeface="Calibri"/>
              </a:rPr>
              <a:t>Local Model Interpretation</a:t>
            </a:r>
          </a:p>
        </p:txBody>
      </p:sp>
      <p:sp>
        <p:nvSpPr>
          <p:cNvPr id="3" name="Text Placeholder 2">
            <a:extLst>
              <a:ext uri="{FF2B5EF4-FFF2-40B4-BE49-F238E27FC236}">
                <a16:creationId xmlns:a16="http://schemas.microsoft.com/office/drawing/2014/main" id="{E6B2D329-2096-48A6-9DDC-3697FF9AB251}"/>
              </a:ext>
            </a:extLst>
          </p:cNvPr>
          <p:cNvSpPr>
            <a:spLocks noGrp="1"/>
          </p:cNvSpPr>
          <p:nvPr>
            <p:ph type="body" sz="quarter" idx="10"/>
          </p:nvPr>
        </p:nvSpPr>
        <p:spPr>
          <a:xfrm>
            <a:off x="584200" y="1435497"/>
            <a:ext cx="11018520" cy="2573012"/>
          </a:xfrm>
        </p:spPr>
        <p:txBody>
          <a:bodyPr>
            <a:normAutofit lnSpcReduction="10000"/>
          </a:bodyPr>
          <a:lstStyle/>
          <a:p>
            <a:r>
              <a:rPr lang="en-US" dirty="0"/>
              <a:t>Use the </a:t>
            </a:r>
            <a:r>
              <a:rPr lang="en-US" b="1" dirty="0" err="1"/>
              <a:t>azureml</a:t>
            </a:r>
            <a:r>
              <a:rPr lang="en-US" b="1" dirty="0"/>
              <a:t>-interpret</a:t>
            </a:r>
            <a:r>
              <a:rPr lang="en-US" dirty="0"/>
              <a:t> package</a:t>
            </a:r>
          </a:p>
          <a:p>
            <a:r>
              <a:rPr lang="en-US" dirty="0"/>
              <a:t>Create an explainer:</a:t>
            </a:r>
          </a:p>
          <a:p>
            <a:pPr lvl="1"/>
            <a:r>
              <a:rPr lang="en-US" b="1" dirty="0" err="1"/>
              <a:t>MimicExplainer</a:t>
            </a:r>
            <a:r>
              <a:rPr lang="en-US" dirty="0"/>
              <a:t> – global surrogate model that approximates your model</a:t>
            </a:r>
          </a:p>
          <a:p>
            <a:pPr lvl="1"/>
            <a:r>
              <a:rPr lang="en-US" b="1" dirty="0" err="1"/>
              <a:t>TabularExplainer</a:t>
            </a:r>
            <a:r>
              <a:rPr lang="en-US" dirty="0"/>
              <a:t> – Invokes direct SHAP explainer based on model architecture</a:t>
            </a:r>
          </a:p>
          <a:p>
            <a:pPr lvl="1"/>
            <a:r>
              <a:rPr lang="en-US" b="1" dirty="0" err="1"/>
              <a:t>PFIExplainer</a:t>
            </a:r>
            <a:r>
              <a:rPr lang="en-US" dirty="0"/>
              <a:t> – Permutation Feature Importance based on feature shuffling</a:t>
            </a:r>
          </a:p>
          <a:p>
            <a:r>
              <a:rPr lang="en-US" dirty="0"/>
              <a:t>Get global or local feature explanations</a:t>
            </a:r>
          </a:p>
        </p:txBody>
      </p:sp>
      <p:sp>
        <p:nvSpPr>
          <p:cNvPr id="4" name="Rectangle 3">
            <a:extLst>
              <a:ext uri="{FF2B5EF4-FFF2-40B4-BE49-F238E27FC236}">
                <a16:creationId xmlns:a16="http://schemas.microsoft.com/office/drawing/2014/main" id="{BA415F69-225F-4C23-A77B-5A7431C6BAC3}"/>
              </a:ext>
            </a:extLst>
          </p:cNvPr>
          <p:cNvSpPr/>
          <p:nvPr/>
        </p:nvSpPr>
        <p:spPr bwMode="auto">
          <a:xfrm>
            <a:off x="760233" y="4461742"/>
            <a:ext cx="10523556" cy="1461027"/>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from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interpret.ext.blackbox</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import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TabularExplainer</a:t>
            </a: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tab_explainer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TabularExplainer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X_train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features=features, classes=labels)</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global_explanation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tab_explainer.explain_global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X_train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61222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94890-6C9F-4273-96F3-290ECA4051CB}"/>
              </a:ext>
            </a:extLst>
          </p:cNvPr>
          <p:cNvSpPr>
            <a:spLocks noGrp="1"/>
          </p:cNvSpPr>
          <p:nvPr>
            <p:ph type="title"/>
          </p:nvPr>
        </p:nvSpPr>
        <p:spPr>
          <a:xfrm>
            <a:off x="667696" y="57213"/>
            <a:ext cx="10552176" cy="1499616"/>
          </a:xfrm>
        </p:spPr>
        <p:txBody>
          <a:bodyPr/>
          <a:lstStyle/>
          <a:p>
            <a:r>
              <a:rPr lang="en-US" dirty="0"/>
              <a:t>Adding Interpretability to Training Experiments</a:t>
            </a:r>
          </a:p>
        </p:txBody>
      </p:sp>
      <p:sp>
        <p:nvSpPr>
          <p:cNvPr id="3" name="Text Placeholder 2">
            <a:extLst>
              <a:ext uri="{FF2B5EF4-FFF2-40B4-BE49-F238E27FC236}">
                <a16:creationId xmlns:a16="http://schemas.microsoft.com/office/drawing/2014/main" id="{D9050765-7E67-42B7-A578-39E57D371390}"/>
              </a:ext>
            </a:extLst>
          </p:cNvPr>
          <p:cNvSpPr>
            <a:spLocks noGrp="1"/>
          </p:cNvSpPr>
          <p:nvPr>
            <p:ph type="body" sz="quarter" idx="10"/>
          </p:nvPr>
        </p:nvSpPr>
        <p:spPr>
          <a:xfrm>
            <a:off x="584200" y="1435497"/>
            <a:ext cx="11018520" cy="3865674"/>
          </a:xfrm>
        </p:spPr>
        <p:txBody>
          <a:bodyPr/>
          <a:lstStyle/>
          <a:p>
            <a:r>
              <a:rPr lang="en-US" dirty="0"/>
              <a:t>In the training script, import the </a:t>
            </a:r>
            <a:r>
              <a:rPr lang="en-US" b="1" dirty="0" err="1"/>
              <a:t>ExplanationClient</a:t>
            </a:r>
            <a:r>
              <a:rPr lang="en-US" dirty="0"/>
              <a:t> class</a:t>
            </a:r>
          </a:p>
          <a:p>
            <a:r>
              <a:rPr lang="en-US" dirty="0"/>
              <a:t>Generate explanations and upload them to the run</a:t>
            </a:r>
          </a:p>
          <a:p>
            <a:endParaRPr lang="en-US" dirty="0"/>
          </a:p>
          <a:p>
            <a:endParaRPr lang="en-US" dirty="0"/>
          </a:p>
          <a:p>
            <a:endParaRPr lang="en-US" dirty="0"/>
          </a:p>
          <a:p>
            <a:endParaRPr lang="en-US" sz="1800" dirty="0"/>
          </a:p>
          <a:p>
            <a:r>
              <a:rPr lang="en-US" dirty="0"/>
              <a:t>Use </a:t>
            </a:r>
            <a:r>
              <a:rPr lang="en-US" b="1" dirty="0" err="1"/>
              <a:t>ExplanationClient</a:t>
            </a:r>
            <a:r>
              <a:rPr lang="en-US" dirty="0"/>
              <a:t> to download explanations</a:t>
            </a:r>
          </a:p>
          <a:p>
            <a:pPr marL="0" indent="0">
              <a:buNone/>
            </a:pPr>
            <a:endParaRPr lang="en-US" dirty="0"/>
          </a:p>
        </p:txBody>
      </p:sp>
      <p:sp>
        <p:nvSpPr>
          <p:cNvPr id="4" name="Rectangle 3">
            <a:extLst>
              <a:ext uri="{FF2B5EF4-FFF2-40B4-BE49-F238E27FC236}">
                <a16:creationId xmlns:a16="http://schemas.microsoft.com/office/drawing/2014/main" id="{68367D43-BA10-4C77-8B83-03D90E6FBF1A}"/>
              </a:ext>
            </a:extLst>
          </p:cNvPr>
          <p:cNvSpPr/>
          <p:nvPr/>
        </p:nvSpPr>
        <p:spPr bwMode="auto">
          <a:xfrm>
            <a:off x="449244" y="2572602"/>
            <a:ext cx="11288431" cy="1474895"/>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explain_client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ExplanationClient.from_run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(run)</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MimicExplainer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X_train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LinearExplainableModel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features=features, classes=labels)</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explainer.explain_global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X_test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explain_client.upload_model_explanation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comment</a:t>
            </a: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a:t>
            </a: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5D1BF580-9C37-41F8-9FF1-6B10EF095CC0}"/>
              </a:ext>
            </a:extLst>
          </p:cNvPr>
          <p:cNvSpPr/>
          <p:nvPr/>
        </p:nvSpPr>
        <p:spPr bwMode="auto">
          <a:xfrm>
            <a:off x="451784" y="4817602"/>
            <a:ext cx="11288431" cy="1721674"/>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from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azureml.contrib.interpret.explanation.explanation_client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import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a:t>
            </a: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ExplanationClient.from_run_id</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(workspace=</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experiment_name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experiment.experiment_name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run_id</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=run.id)</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client.download_model_explanation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11968007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186D-889B-4A49-8689-A803377C5FE4}"/>
              </a:ext>
            </a:extLst>
          </p:cNvPr>
          <p:cNvSpPr>
            <a:spLocks noGrp="1"/>
          </p:cNvSpPr>
          <p:nvPr>
            <p:ph type="title"/>
          </p:nvPr>
        </p:nvSpPr>
        <p:spPr>
          <a:xfrm>
            <a:off x="649224" y="365124"/>
            <a:ext cx="10552176" cy="881785"/>
          </a:xfrm>
        </p:spPr>
        <p:txBody>
          <a:bodyPr/>
          <a:lstStyle/>
          <a:p>
            <a:r>
              <a:rPr lang="en-US" dirty="0"/>
              <a:t>Interpretability During Inferencing</a:t>
            </a:r>
          </a:p>
        </p:txBody>
      </p:sp>
      <p:sp>
        <p:nvSpPr>
          <p:cNvPr id="3" name="Text Placeholder 2">
            <a:extLst>
              <a:ext uri="{FF2B5EF4-FFF2-40B4-BE49-F238E27FC236}">
                <a16:creationId xmlns:a16="http://schemas.microsoft.com/office/drawing/2014/main" id="{1E11DBB9-D139-4584-84FB-F67E4E3AD8D6}"/>
              </a:ext>
            </a:extLst>
          </p:cNvPr>
          <p:cNvSpPr>
            <a:spLocks noGrp="1"/>
          </p:cNvSpPr>
          <p:nvPr>
            <p:ph type="body" sz="quarter" idx="10"/>
          </p:nvPr>
        </p:nvSpPr>
        <p:spPr>
          <a:xfrm>
            <a:off x="584200" y="1435497"/>
            <a:ext cx="11018520" cy="4345805"/>
          </a:xfrm>
        </p:spPr>
        <p:txBody>
          <a:bodyPr>
            <a:normAutofit lnSpcReduction="10000"/>
          </a:bodyPr>
          <a:lstStyle/>
          <a:p>
            <a:r>
              <a:rPr lang="en-US" dirty="0"/>
              <a:t>Register a lightweight scoring explainer with the model</a:t>
            </a:r>
          </a:p>
          <a:p>
            <a:endParaRPr lang="en-US" sz="4400" dirty="0"/>
          </a:p>
          <a:p>
            <a:endParaRPr lang="en-US" dirty="0"/>
          </a:p>
          <a:p>
            <a:r>
              <a:rPr lang="en-US" dirty="0"/>
              <a:t>Use the model and the explainer in the service scoring script</a:t>
            </a:r>
          </a:p>
          <a:p>
            <a:endParaRPr lang="en-US" dirty="0"/>
          </a:p>
          <a:p>
            <a:endParaRPr lang="en-US" dirty="0"/>
          </a:p>
          <a:p>
            <a:endParaRPr lang="en-US" dirty="0"/>
          </a:p>
          <a:p>
            <a:r>
              <a:rPr lang="en-US" dirty="0"/>
              <a:t>Deploy a service with the model and explainer</a:t>
            </a:r>
          </a:p>
        </p:txBody>
      </p:sp>
      <p:sp>
        <p:nvSpPr>
          <p:cNvPr id="4" name="Rectangle 3">
            <a:extLst>
              <a:ext uri="{FF2B5EF4-FFF2-40B4-BE49-F238E27FC236}">
                <a16:creationId xmlns:a16="http://schemas.microsoft.com/office/drawing/2014/main" id="{9362474B-0FD1-4CDC-905B-ECD2FB32A45A}"/>
              </a:ext>
            </a:extLst>
          </p:cNvPr>
          <p:cNvSpPr/>
          <p:nvPr/>
        </p:nvSpPr>
        <p:spPr bwMode="auto">
          <a:xfrm>
            <a:off x="665481" y="1936255"/>
            <a:ext cx="10937239" cy="1216247"/>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scoring_explainer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KernelScoringExplainer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save(</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scoring_explainer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directory='</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exist_ok</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=True)</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Model.register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model_path</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model.pkl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Model.register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model_path</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scoring_explainer.pkl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ED3316B1-7CB9-4EDE-8032-385414322263}"/>
              </a:ext>
            </a:extLst>
          </p:cNvPr>
          <p:cNvSpPr/>
          <p:nvPr/>
        </p:nvSpPr>
        <p:spPr bwMode="auto">
          <a:xfrm>
            <a:off x="665480" y="5812560"/>
            <a:ext cx="10937239" cy="483311"/>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Model.deploy</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classify_svc</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[model, explainer],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inf_config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dep_config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
        <p:nvSpPr>
          <p:cNvPr id="6" name="Rectangle 5">
            <a:extLst>
              <a:ext uri="{FF2B5EF4-FFF2-40B4-BE49-F238E27FC236}">
                <a16:creationId xmlns:a16="http://schemas.microsoft.com/office/drawing/2014/main" id="{DB7F620E-E43B-417A-B6F3-69CE6C3B078B}"/>
              </a:ext>
            </a:extLst>
          </p:cNvPr>
          <p:cNvSpPr/>
          <p:nvPr/>
        </p:nvSpPr>
        <p:spPr bwMode="auto">
          <a:xfrm>
            <a:off x="665480" y="3698329"/>
            <a:ext cx="10937239" cy="1473923"/>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def run(</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raw_data</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lvl="1"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json.loads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raw_data</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a:t>
            </a:r>
          </a:p>
          <a:p>
            <a:pPr lvl="1"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predictions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model.predict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a:t>
            </a:r>
          </a:p>
          <a:p>
            <a:pPr lvl="1"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local_importance_values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explainer.explain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a:t>
            </a:r>
          </a:p>
          <a:p>
            <a:pPr lvl="1"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return {"</a:t>
            </a: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predictions":</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predictions.tolist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"importance":</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local_importance_values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78388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392A-A721-94DC-D6B4-B3A9B77CC270}"/>
              </a:ext>
            </a:extLst>
          </p:cNvPr>
          <p:cNvSpPr>
            <a:spLocks noGrp="1"/>
          </p:cNvSpPr>
          <p:nvPr>
            <p:ph type="title"/>
          </p:nvPr>
        </p:nvSpPr>
        <p:spPr/>
        <p:txBody>
          <a:bodyPr>
            <a:normAutofit fontScale="90000"/>
          </a:bodyPr>
          <a:lstStyle/>
          <a:p>
            <a:r>
              <a:rPr lang="en-US" dirty="0"/>
              <a:t>Model fairness</a:t>
            </a:r>
          </a:p>
        </p:txBody>
      </p:sp>
      <p:sp>
        <p:nvSpPr>
          <p:cNvPr id="3" name="Content Placeholder 2">
            <a:extLst>
              <a:ext uri="{FF2B5EF4-FFF2-40B4-BE49-F238E27FC236}">
                <a16:creationId xmlns:a16="http://schemas.microsoft.com/office/drawing/2014/main" id="{9D55568F-BA6D-7218-6827-05B324A06F47}"/>
              </a:ext>
            </a:extLst>
          </p:cNvPr>
          <p:cNvSpPr>
            <a:spLocks noGrp="1"/>
          </p:cNvSpPr>
          <p:nvPr>
            <p:ph sz="quarter" idx="14"/>
          </p:nvPr>
        </p:nvSpPr>
        <p:spPr/>
        <p:txBody>
          <a:bodyPr>
            <a:normAutofit fontScale="77500" lnSpcReduction="20000"/>
          </a:bodyPr>
          <a:lstStyle/>
          <a:p>
            <a:r>
              <a:rPr lang="en-US" dirty="0"/>
              <a:t>When we consider the concept of fairness concerning predictions made by machine learning models, it helps to be clear about what we mean by "fair".</a:t>
            </a:r>
          </a:p>
          <a:p>
            <a:endParaRPr lang="en-US" dirty="0"/>
          </a:p>
          <a:p>
            <a:r>
              <a:rPr lang="en-US" dirty="0"/>
              <a:t>For example, suppose a classification model is used to predict the probability of successful loan repayment and therefore influences whether or not the loan is approved. The model will likely be trained using features that reflect the characteristics of the applicant, such as:</a:t>
            </a:r>
          </a:p>
          <a:p>
            <a:endParaRPr lang="en-US" dirty="0"/>
          </a:p>
          <a:p>
            <a:r>
              <a:rPr lang="en-US" dirty="0"/>
              <a:t>Age</a:t>
            </a:r>
          </a:p>
          <a:p>
            <a:r>
              <a:rPr lang="en-US" dirty="0"/>
              <a:t>Employment status</a:t>
            </a:r>
          </a:p>
          <a:p>
            <a:r>
              <a:rPr lang="en-US" dirty="0"/>
              <a:t>Income</a:t>
            </a:r>
          </a:p>
          <a:p>
            <a:r>
              <a:rPr lang="en-US" dirty="0"/>
              <a:t>Savings</a:t>
            </a:r>
          </a:p>
          <a:p>
            <a:r>
              <a:rPr lang="en-US" dirty="0"/>
              <a:t>Current debt</a:t>
            </a:r>
          </a:p>
        </p:txBody>
      </p:sp>
    </p:spTree>
    <p:extLst>
      <p:ext uri="{BB962C8B-B14F-4D97-AF65-F5344CB8AC3E}">
        <p14:creationId xmlns:p14="http://schemas.microsoft.com/office/powerpoint/2010/main" val="3734141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BB68-064B-2BDD-D614-6A32E86D88C7}"/>
              </a:ext>
            </a:extLst>
          </p:cNvPr>
          <p:cNvSpPr>
            <a:spLocks noGrp="1"/>
          </p:cNvSpPr>
          <p:nvPr>
            <p:ph type="title"/>
          </p:nvPr>
        </p:nvSpPr>
        <p:spPr/>
        <p:txBody>
          <a:bodyPr>
            <a:normAutofit fontScale="90000"/>
          </a:bodyPr>
          <a:lstStyle/>
          <a:p>
            <a:r>
              <a:rPr lang="en-US" dirty="0"/>
              <a:t>Example</a:t>
            </a:r>
          </a:p>
        </p:txBody>
      </p:sp>
      <p:pic>
        <p:nvPicPr>
          <p:cNvPr id="1026" name="Picture 2" descr="A set of 22 predictions for loan repayment in which 10 of applicants are predicted to repay, and 12 are predicted to default.">
            <a:extLst>
              <a:ext uri="{FF2B5EF4-FFF2-40B4-BE49-F238E27FC236}">
                <a16:creationId xmlns:a16="http://schemas.microsoft.com/office/drawing/2014/main" id="{736F1919-D0A6-A426-C23D-5858FD41B0C2}"/>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1145428" y="1895230"/>
            <a:ext cx="3874441" cy="3835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ur out of eleven applicants aged 25 or younger are predicted to repay, and seven out of eleven applicants aged over 25 are predicted to repay.">
            <a:extLst>
              <a:ext uri="{FF2B5EF4-FFF2-40B4-BE49-F238E27FC236}">
                <a16:creationId xmlns:a16="http://schemas.microsoft.com/office/drawing/2014/main" id="{4F15A965-1EA6-9653-698B-AA8BA7C4C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470" y="1895230"/>
            <a:ext cx="3874441" cy="3939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1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5589-C05C-29EE-30D7-1981FFCE9E17}"/>
              </a:ext>
            </a:extLst>
          </p:cNvPr>
          <p:cNvSpPr>
            <a:spLocks noGrp="1"/>
          </p:cNvSpPr>
          <p:nvPr>
            <p:ph type="title"/>
          </p:nvPr>
        </p:nvSpPr>
        <p:spPr/>
        <p:txBody>
          <a:bodyPr>
            <a:normAutofit fontScale="90000"/>
          </a:bodyPr>
          <a:lstStyle/>
          <a:p>
            <a:r>
              <a:rPr lang="en-US" dirty="0"/>
              <a:t>Potential causes of disparity</a:t>
            </a:r>
          </a:p>
        </p:txBody>
      </p:sp>
      <p:sp>
        <p:nvSpPr>
          <p:cNvPr id="3" name="Content Placeholder 2">
            <a:extLst>
              <a:ext uri="{FF2B5EF4-FFF2-40B4-BE49-F238E27FC236}">
                <a16:creationId xmlns:a16="http://schemas.microsoft.com/office/drawing/2014/main" id="{2AE45387-DCD5-6D41-5A59-A6F1356362AD}"/>
              </a:ext>
            </a:extLst>
          </p:cNvPr>
          <p:cNvSpPr>
            <a:spLocks noGrp="1"/>
          </p:cNvSpPr>
          <p:nvPr>
            <p:ph sz="quarter" idx="14"/>
          </p:nvPr>
        </p:nvSpPr>
        <p:spPr/>
        <p:txBody>
          <a:bodyPr>
            <a:normAutofit fontScale="85000" lnSpcReduction="10000"/>
          </a:bodyPr>
          <a:lstStyle/>
          <a:p>
            <a:r>
              <a:rPr lang="en-US" dirty="0"/>
              <a:t>Data imbalance. Some groups may be overrepresented in the training data, or the data may be skewed so that cases within a specific group aren't representative of the overall population.</a:t>
            </a:r>
          </a:p>
          <a:p>
            <a:r>
              <a:rPr lang="en-US" dirty="0"/>
              <a:t>Indirect correlation. The sensitive feature itself may not be predictive of the label, but there may be a hidden correlation between the sensitive feature and some other feature that influences the prediction. For example, there's likely a correlation between age and credit history, and there's likely a correlation between credit history and loan defaults. If the credit history feature is not included in the training data, the training algorithm may assign a predictive weight to age without accounting for credit history, which might make a difference to loan repayment probability.</a:t>
            </a:r>
          </a:p>
          <a:p>
            <a:r>
              <a:rPr lang="en-US" dirty="0"/>
              <a:t>Societal biases. Subconscious biases in the data collection, preparation, or modeling process may have influenced feature selection or other aspects of model design.</a:t>
            </a:r>
          </a:p>
        </p:txBody>
      </p:sp>
    </p:spTree>
    <p:extLst>
      <p:ext uri="{BB962C8B-B14F-4D97-AF65-F5344CB8AC3E}">
        <p14:creationId xmlns:p14="http://schemas.microsoft.com/office/powerpoint/2010/main" val="1329413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B951-F29B-BA3C-4AE2-A6C3004608F3}"/>
              </a:ext>
            </a:extLst>
          </p:cNvPr>
          <p:cNvSpPr>
            <a:spLocks noGrp="1"/>
          </p:cNvSpPr>
          <p:nvPr>
            <p:ph type="title"/>
          </p:nvPr>
        </p:nvSpPr>
        <p:spPr/>
        <p:txBody>
          <a:bodyPr>
            <a:normAutofit fontScale="90000"/>
          </a:bodyPr>
          <a:lstStyle/>
          <a:p>
            <a:r>
              <a:rPr lang="en-US" dirty="0"/>
              <a:t>Mitigating Bias</a:t>
            </a:r>
          </a:p>
        </p:txBody>
      </p:sp>
      <p:sp>
        <p:nvSpPr>
          <p:cNvPr id="3" name="Content Placeholder 2">
            <a:extLst>
              <a:ext uri="{FF2B5EF4-FFF2-40B4-BE49-F238E27FC236}">
                <a16:creationId xmlns:a16="http://schemas.microsoft.com/office/drawing/2014/main" id="{B94F6BFD-EFD4-D850-C7DA-1EEFF139B339}"/>
              </a:ext>
            </a:extLst>
          </p:cNvPr>
          <p:cNvSpPr>
            <a:spLocks noGrp="1"/>
          </p:cNvSpPr>
          <p:nvPr>
            <p:ph sz="quarter" idx="14"/>
          </p:nvPr>
        </p:nvSpPr>
        <p:spPr/>
        <p:txBody>
          <a:bodyPr>
            <a:normAutofit fontScale="62500" lnSpcReduction="20000"/>
          </a:bodyPr>
          <a:lstStyle/>
          <a:p>
            <a:r>
              <a:rPr lang="en-US" dirty="0"/>
              <a:t>Optimizing for fairness in a machine learning model is a sociotechnical challenge. In other words, it's not always something you can achieve purely by applying technical corrections to a training algorithm. However, there are some strategies you can adopt to mitigate bias, including:</a:t>
            </a:r>
          </a:p>
          <a:p>
            <a:endParaRPr lang="en-US" dirty="0"/>
          </a:p>
          <a:p>
            <a:r>
              <a:rPr lang="en-US" dirty="0"/>
              <a:t>Balance training and validation data. You can apply over-sampling or under-sampling techniques to balance data and use stratified splitting algorithms to maintain representative proportions for training and validation.</a:t>
            </a:r>
          </a:p>
          <a:p>
            <a:r>
              <a:rPr lang="en-US" dirty="0"/>
              <a:t>Perform extensive feature selection and engineering analysis. Make sure you fully explore the interconnected correlations in your data to try to differentiate features that are directly predictive from features that encapsulate more complex, nuanced relationships. You can use the model interpretability support in Azure Machine Learning to understand how individual features influence predictions.</a:t>
            </a:r>
          </a:p>
          <a:p>
            <a:r>
              <a:rPr lang="en-US" dirty="0"/>
              <a:t>Evaluate models for disparity based on significant features. You can't easily address the bias in a model if you can't quantify it.</a:t>
            </a:r>
          </a:p>
          <a:p>
            <a:r>
              <a:rPr lang="en-US" dirty="0"/>
              <a:t>Trade-off overall predictive performance for the lower disparity in predictive performance between sensitive feature groups. A model that is 99.5% accurate with comparable performance across all groups is often more desirable than a model that is 99.9% accurate but discriminates against a particular subset of cases.</a:t>
            </a:r>
          </a:p>
        </p:txBody>
      </p:sp>
    </p:spTree>
    <p:extLst>
      <p:ext uri="{BB962C8B-B14F-4D97-AF65-F5344CB8AC3E}">
        <p14:creationId xmlns:p14="http://schemas.microsoft.com/office/powerpoint/2010/main" val="39559626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6F62-2713-E014-F9F4-EB0733F095B1}"/>
              </a:ext>
            </a:extLst>
          </p:cNvPr>
          <p:cNvSpPr>
            <a:spLocks noGrp="1"/>
          </p:cNvSpPr>
          <p:nvPr>
            <p:ph type="title"/>
          </p:nvPr>
        </p:nvSpPr>
        <p:spPr/>
        <p:txBody>
          <a:bodyPr>
            <a:noAutofit/>
          </a:bodyPr>
          <a:lstStyle/>
          <a:p>
            <a:r>
              <a:rPr lang="en-US" sz="3200" dirty="0"/>
              <a:t>Mitigation algorithms and parity constraints</a:t>
            </a:r>
          </a:p>
        </p:txBody>
      </p:sp>
      <p:graphicFrame>
        <p:nvGraphicFramePr>
          <p:cNvPr id="4" name="Content Placeholder 3">
            <a:extLst>
              <a:ext uri="{FF2B5EF4-FFF2-40B4-BE49-F238E27FC236}">
                <a16:creationId xmlns:a16="http://schemas.microsoft.com/office/drawing/2014/main" id="{B268ED2A-CEE0-CF32-9A07-03807173AB08}"/>
              </a:ext>
            </a:extLst>
          </p:cNvPr>
          <p:cNvGraphicFramePr>
            <a:graphicFrameLocks noGrp="1"/>
          </p:cNvGraphicFramePr>
          <p:nvPr>
            <p:ph sz="quarter" idx="14"/>
          </p:nvPr>
        </p:nvGraphicFramePr>
        <p:xfrm>
          <a:off x="1164897" y="2179480"/>
          <a:ext cx="9097347" cy="4314824"/>
        </p:xfrm>
        <a:graphic>
          <a:graphicData uri="http://schemas.openxmlformats.org/drawingml/2006/table">
            <a:tbl>
              <a:tblPr firstRow="1">
                <a:tableStyleId>{93296810-A885-4BE3-A3E7-6D5BEEA58F35}</a:tableStyleId>
              </a:tblPr>
              <a:tblGrid>
                <a:gridCol w="2379305">
                  <a:extLst>
                    <a:ext uri="{9D8B030D-6E8A-4147-A177-3AD203B41FA5}">
                      <a16:colId xmlns:a16="http://schemas.microsoft.com/office/drawing/2014/main" val="939060745"/>
                    </a:ext>
                  </a:extLst>
                </a:gridCol>
                <a:gridCol w="3452327">
                  <a:extLst>
                    <a:ext uri="{9D8B030D-6E8A-4147-A177-3AD203B41FA5}">
                      <a16:colId xmlns:a16="http://schemas.microsoft.com/office/drawing/2014/main" val="3332092971"/>
                    </a:ext>
                  </a:extLst>
                </a:gridCol>
                <a:gridCol w="3265715">
                  <a:extLst>
                    <a:ext uri="{9D8B030D-6E8A-4147-A177-3AD203B41FA5}">
                      <a16:colId xmlns:a16="http://schemas.microsoft.com/office/drawing/2014/main" val="1014664945"/>
                    </a:ext>
                  </a:extLst>
                </a:gridCol>
              </a:tblGrid>
              <a:tr h="343225">
                <a:tc>
                  <a:txBody>
                    <a:bodyPr/>
                    <a:lstStyle/>
                    <a:p>
                      <a:pPr algn="l" fontAlgn="t"/>
                      <a:r>
                        <a:rPr lang="en-US" sz="1200">
                          <a:effectLst/>
                        </a:rPr>
                        <a:t>Technique</a:t>
                      </a:r>
                    </a:p>
                  </a:txBody>
                  <a:tcPr marL="49032" marR="49032" marT="24516" marB="24516"/>
                </a:tc>
                <a:tc>
                  <a:txBody>
                    <a:bodyPr/>
                    <a:lstStyle/>
                    <a:p>
                      <a:pPr algn="l" fontAlgn="t"/>
                      <a:r>
                        <a:rPr lang="en-US" sz="1200">
                          <a:effectLst/>
                        </a:rPr>
                        <a:t>Description</a:t>
                      </a:r>
                    </a:p>
                  </a:txBody>
                  <a:tcPr marL="49032" marR="49032" marT="24516" marB="24516"/>
                </a:tc>
                <a:tc>
                  <a:txBody>
                    <a:bodyPr/>
                    <a:lstStyle/>
                    <a:p>
                      <a:pPr algn="l" fontAlgn="t"/>
                      <a:r>
                        <a:rPr lang="en-US" sz="1200">
                          <a:effectLst/>
                        </a:rPr>
                        <a:t>Model type support</a:t>
                      </a:r>
                    </a:p>
                  </a:txBody>
                  <a:tcPr marL="49032" marR="49032" marT="24516" marB="24516"/>
                </a:tc>
                <a:extLst>
                  <a:ext uri="{0D108BD9-81ED-4DB2-BD59-A6C34878D82A}">
                    <a16:rowId xmlns:a16="http://schemas.microsoft.com/office/drawing/2014/main" val="1183849596"/>
                  </a:ext>
                </a:extLst>
              </a:tr>
              <a:tr h="1519995">
                <a:tc>
                  <a:txBody>
                    <a:bodyPr/>
                    <a:lstStyle/>
                    <a:p>
                      <a:pPr algn="l" fontAlgn="t"/>
                      <a:r>
                        <a:rPr lang="en-US" sz="1200" b="1">
                          <a:effectLst/>
                        </a:rPr>
                        <a:t>Exponentiated Gradient</a:t>
                      </a:r>
                      <a:endParaRPr lang="en-US" sz="1200">
                        <a:effectLst/>
                      </a:endParaRPr>
                    </a:p>
                  </a:txBody>
                  <a:tcPr marL="49032" marR="49032" marT="24516" marB="24516"/>
                </a:tc>
                <a:tc>
                  <a:txBody>
                    <a:bodyPr/>
                    <a:lstStyle/>
                    <a:p>
                      <a:pPr algn="l" fontAlgn="t"/>
                      <a:r>
                        <a:rPr lang="en-US" sz="1200">
                          <a:effectLst/>
                        </a:rPr>
                        <a:t>A reduction technique that applies a cost-minimization approach to learning the optimal trade-off of overall predictive performance and fairness disparity</a:t>
                      </a:r>
                    </a:p>
                  </a:txBody>
                  <a:tcPr marL="49032" marR="49032" marT="24516" marB="24516"/>
                </a:tc>
                <a:tc>
                  <a:txBody>
                    <a:bodyPr/>
                    <a:lstStyle/>
                    <a:p>
                      <a:pPr algn="l" fontAlgn="t"/>
                      <a:r>
                        <a:rPr lang="en-US" sz="1200">
                          <a:effectLst/>
                        </a:rPr>
                        <a:t>Binary classification and regression</a:t>
                      </a:r>
                    </a:p>
                  </a:txBody>
                  <a:tcPr marL="49032" marR="49032" marT="24516" marB="24516"/>
                </a:tc>
                <a:extLst>
                  <a:ext uri="{0D108BD9-81ED-4DB2-BD59-A6C34878D82A}">
                    <a16:rowId xmlns:a16="http://schemas.microsoft.com/office/drawing/2014/main" val="2686182265"/>
                  </a:ext>
                </a:extLst>
              </a:tr>
              <a:tr h="1225802">
                <a:tc>
                  <a:txBody>
                    <a:bodyPr/>
                    <a:lstStyle/>
                    <a:p>
                      <a:pPr algn="l" fontAlgn="t"/>
                      <a:r>
                        <a:rPr lang="en-US" sz="1200" b="1">
                          <a:effectLst/>
                        </a:rPr>
                        <a:t>Grid Search</a:t>
                      </a:r>
                      <a:endParaRPr lang="en-US" sz="1200">
                        <a:effectLst/>
                      </a:endParaRPr>
                    </a:p>
                  </a:txBody>
                  <a:tcPr marL="49032" marR="49032" marT="24516" marB="24516"/>
                </a:tc>
                <a:tc>
                  <a:txBody>
                    <a:bodyPr/>
                    <a:lstStyle/>
                    <a:p>
                      <a:pPr algn="l" fontAlgn="t"/>
                      <a:r>
                        <a:rPr lang="en-US" sz="1200">
                          <a:effectLst/>
                        </a:rPr>
                        <a:t>A simplified version of the Exponentiated Gradient algorithm that works efficiently with small numbers of constraints</a:t>
                      </a:r>
                    </a:p>
                  </a:txBody>
                  <a:tcPr marL="49032" marR="49032" marT="24516" marB="24516"/>
                </a:tc>
                <a:tc>
                  <a:txBody>
                    <a:bodyPr/>
                    <a:lstStyle/>
                    <a:p>
                      <a:pPr algn="l" fontAlgn="t"/>
                      <a:r>
                        <a:rPr lang="en-US" sz="1200">
                          <a:effectLst/>
                        </a:rPr>
                        <a:t>Binary classification and regression</a:t>
                      </a:r>
                    </a:p>
                  </a:txBody>
                  <a:tcPr marL="49032" marR="49032" marT="24516" marB="24516"/>
                </a:tc>
                <a:extLst>
                  <a:ext uri="{0D108BD9-81ED-4DB2-BD59-A6C34878D82A}">
                    <a16:rowId xmlns:a16="http://schemas.microsoft.com/office/drawing/2014/main" val="2090615884"/>
                  </a:ext>
                </a:extLst>
              </a:tr>
              <a:tr h="1225802">
                <a:tc>
                  <a:txBody>
                    <a:bodyPr/>
                    <a:lstStyle/>
                    <a:p>
                      <a:pPr algn="l" fontAlgn="t"/>
                      <a:r>
                        <a:rPr lang="en-US" sz="1200" b="1">
                          <a:effectLst/>
                        </a:rPr>
                        <a:t>Threshold Optimizer</a:t>
                      </a:r>
                      <a:endParaRPr lang="en-US" sz="1200">
                        <a:effectLst/>
                      </a:endParaRPr>
                    </a:p>
                  </a:txBody>
                  <a:tcPr marL="49032" marR="49032" marT="24516" marB="24516"/>
                </a:tc>
                <a:tc>
                  <a:txBody>
                    <a:bodyPr/>
                    <a:lstStyle/>
                    <a:p>
                      <a:pPr algn="l" fontAlgn="t"/>
                      <a:r>
                        <a:rPr lang="en-US" sz="1200">
                          <a:effectLst/>
                        </a:rPr>
                        <a:t>A post-processing technique that applies a constraint to an existing classifier, transforming the prediction as appropriate</a:t>
                      </a:r>
                    </a:p>
                  </a:txBody>
                  <a:tcPr marL="49032" marR="49032" marT="24516" marB="24516"/>
                </a:tc>
                <a:tc>
                  <a:txBody>
                    <a:bodyPr/>
                    <a:lstStyle/>
                    <a:p>
                      <a:pPr algn="l" fontAlgn="t"/>
                      <a:r>
                        <a:rPr lang="en-US" sz="1200" dirty="0">
                          <a:effectLst/>
                        </a:rPr>
                        <a:t>Binary classification</a:t>
                      </a:r>
                    </a:p>
                  </a:txBody>
                  <a:tcPr marL="49032" marR="49032" marT="24516" marB="24516"/>
                </a:tc>
                <a:extLst>
                  <a:ext uri="{0D108BD9-81ED-4DB2-BD59-A6C34878D82A}">
                    <a16:rowId xmlns:a16="http://schemas.microsoft.com/office/drawing/2014/main" val="1186318499"/>
                  </a:ext>
                </a:extLst>
              </a:tr>
            </a:tbl>
          </a:graphicData>
        </a:graphic>
      </p:graphicFrame>
      <p:sp>
        <p:nvSpPr>
          <p:cNvPr id="6" name="TextBox 5">
            <a:extLst>
              <a:ext uri="{FF2B5EF4-FFF2-40B4-BE49-F238E27FC236}">
                <a16:creationId xmlns:a16="http://schemas.microsoft.com/office/drawing/2014/main" id="{61D87268-3862-F2A2-0183-2D197F94EAE6}"/>
              </a:ext>
            </a:extLst>
          </p:cNvPr>
          <p:cNvSpPr txBox="1"/>
          <p:nvPr/>
        </p:nvSpPr>
        <p:spPr>
          <a:xfrm>
            <a:off x="1002982" y="1300075"/>
            <a:ext cx="10884217" cy="923330"/>
          </a:xfrm>
          <a:prstGeom prst="rect">
            <a:avLst/>
          </a:prstGeom>
          <a:noFill/>
        </p:spPr>
        <p:txBody>
          <a:bodyPr wrap="square">
            <a:spAutoFit/>
          </a:bodyPr>
          <a:lstStyle/>
          <a:p>
            <a:r>
              <a:rPr lang="en-US" dirty="0"/>
              <a:t>The mitigation support in </a:t>
            </a:r>
            <a:r>
              <a:rPr lang="en-US" dirty="0" err="1"/>
              <a:t>Fairlearn</a:t>
            </a:r>
            <a:r>
              <a:rPr lang="en-US" dirty="0"/>
              <a:t> is based on the use of algorithms to create alternative models that apply parity constraints to produce comparable metrics across sensitive feature groups. </a:t>
            </a:r>
            <a:r>
              <a:rPr lang="en-US" dirty="0" err="1"/>
              <a:t>Fairlearn</a:t>
            </a:r>
            <a:r>
              <a:rPr lang="en-US" dirty="0"/>
              <a:t> supports the following mitigation techniques.</a:t>
            </a:r>
          </a:p>
        </p:txBody>
      </p:sp>
    </p:spTree>
    <p:extLst>
      <p:ext uri="{BB962C8B-B14F-4D97-AF65-F5344CB8AC3E}">
        <p14:creationId xmlns:p14="http://schemas.microsoft.com/office/powerpoint/2010/main" val="1585362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2077-11F9-5593-994F-2C7A60FB1EE6}"/>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945377A2-C6B8-59EA-BC3D-D2A10E253F4F}"/>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201188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F22A-ED6D-2571-4601-3D6CDC10AB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67FA70-3B80-8103-DCA6-0AE36DFE94AA}"/>
              </a:ext>
            </a:extLst>
          </p:cNvPr>
          <p:cNvSpPr>
            <a:spLocks noGrp="1"/>
          </p:cNvSpPr>
          <p:nvPr>
            <p:ph sz="quarter" idx="14"/>
          </p:nvPr>
        </p:nvSpPr>
        <p:spPr/>
        <p:txBody>
          <a:bodyPr/>
          <a:lstStyle/>
          <a:p>
            <a:endParaRPr lang="en-IN" dirty="0"/>
          </a:p>
        </p:txBody>
      </p:sp>
      <p:sp>
        <p:nvSpPr>
          <p:cNvPr id="7" name="TextBox 6">
            <a:extLst>
              <a:ext uri="{FF2B5EF4-FFF2-40B4-BE49-F238E27FC236}">
                <a16:creationId xmlns:a16="http://schemas.microsoft.com/office/drawing/2014/main" id="{4893E8F7-20AD-0B4A-BBCD-54390E43429B}"/>
              </a:ext>
            </a:extLst>
          </p:cNvPr>
          <p:cNvSpPr txBox="1"/>
          <p:nvPr/>
        </p:nvSpPr>
        <p:spPr>
          <a:xfrm>
            <a:off x="244342" y="60770"/>
            <a:ext cx="11519339" cy="6736460"/>
          </a:xfrm>
          <a:prstGeom prst="rect">
            <a:avLst/>
          </a:prstGeom>
          <a:solidFill>
            <a:schemeClr val="tx1">
              <a:lumMod val="85000"/>
              <a:lumOff val="15000"/>
            </a:schemeClr>
          </a:solidFill>
        </p:spPr>
        <p:txBody>
          <a:bodyPr wrap="square">
            <a:spAutoFit/>
          </a:bodyPr>
          <a:lstStyle/>
          <a:p>
            <a:pPr>
              <a:lnSpc>
                <a:spcPts val="1425"/>
              </a:lnSpc>
            </a:pPr>
            <a:r>
              <a:rPr lang="en-IN" sz="1400" b="0" dirty="0">
                <a:solidFill>
                  <a:srgbClr val="569CD6"/>
                </a:solidFill>
                <a:effectLst/>
                <a:latin typeface="Consolas" panose="020B0609020204030204" pitchFamily="49" charset="0"/>
              </a:rPr>
              <a:t>from</a:t>
            </a:r>
            <a:r>
              <a:rPr lang="en-IN" sz="1400" b="0" dirty="0">
                <a:solidFill>
                  <a:srgbClr val="D4D4D4"/>
                </a:solidFill>
                <a:effectLst/>
                <a:latin typeface="Consolas" panose="020B0609020204030204" pitchFamily="49" charset="0"/>
              </a:rPr>
              <a:t> flask </a:t>
            </a:r>
            <a:r>
              <a:rPr lang="en-IN" sz="1400" b="0" dirty="0">
                <a:solidFill>
                  <a:srgbClr val="569CD6"/>
                </a:solidFill>
                <a:effectLst/>
                <a:latin typeface="Consolas" panose="020B0609020204030204" pitchFamily="49" charset="0"/>
              </a:rPr>
              <a:t>import</a:t>
            </a:r>
            <a:r>
              <a:rPr lang="en-IN" sz="1400" b="0" dirty="0">
                <a:solidFill>
                  <a:srgbClr val="D4D4D4"/>
                </a:solidFill>
                <a:effectLst/>
                <a:latin typeface="Consolas" panose="020B0609020204030204" pitchFamily="49" charset="0"/>
              </a:rPr>
              <a:t> Flask, request</a:t>
            </a:r>
          </a:p>
          <a:p>
            <a:pPr>
              <a:lnSpc>
                <a:spcPts val="1425"/>
              </a:lnSpc>
            </a:pPr>
            <a:r>
              <a:rPr lang="en-IN" sz="1400" b="0" dirty="0">
                <a:solidFill>
                  <a:srgbClr val="569CD6"/>
                </a:solidFill>
                <a:effectLst/>
                <a:latin typeface="Consolas" panose="020B0609020204030204" pitchFamily="49" charset="0"/>
              </a:rPr>
              <a:t>import</a:t>
            </a:r>
            <a:r>
              <a:rPr lang="en-IN" sz="1400" b="0" dirty="0">
                <a:solidFill>
                  <a:srgbClr val="D4D4D4"/>
                </a:solidFill>
                <a:effectLst/>
                <a:latin typeface="Consolas" panose="020B0609020204030204" pitchFamily="49" charset="0"/>
              </a:rPr>
              <a:t> pandas </a:t>
            </a:r>
            <a:r>
              <a:rPr lang="en-IN" sz="1400" b="0" dirty="0">
                <a:solidFill>
                  <a:srgbClr val="569CD6"/>
                </a:solidFill>
                <a:effectLst/>
                <a:latin typeface="Consolas" panose="020B0609020204030204" pitchFamily="49" charset="0"/>
              </a:rPr>
              <a:t>as</a:t>
            </a:r>
            <a:r>
              <a:rPr lang="en-IN" sz="1400" b="0" dirty="0">
                <a:solidFill>
                  <a:srgbClr val="D4D4D4"/>
                </a:solidFill>
                <a:effectLst/>
                <a:latin typeface="Consolas" panose="020B0609020204030204" pitchFamily="49" charset="0"/>
              </a:rPr>
              <a:t> pd</a:t>
            </a:r>
          </a:p>
          <a:p>
            <a:pPr>
              <a:lnSpc>
                <a:spcPts val="1425"/>
              </a:lnSpc>
            </a:pPr>
            <a:r>
              <a:rPr lang="en-IN" sz="1400" b="0" dirty="0">
                <a:solidFill>
                  <a:srgbClr val="569CD6"/>
                </a:solidFill>
                <a:effectLst/>
                <a:latin typeface="Consolas" panose="020B0609020204030204" pitchFamily="49" charset="0"/>
              </a:rPr>
              <a:t>import</a:t>
            </a:r>
            <a:r>
              <a:rPr lang="en-IN" sz="1400" b="0" dirty="0">
                <a:solidFill>
                  <a:srgbClr val="D4D4D4"/>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mlflow</a:t>
            </a:r>
            <a:r>
              <a:rPr lang="en-IN" sz="1400" b="0" dirty="0">
                <a:solidFill>
                  <a:srgbClr val="D4D4D4"/>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mlflow.sklearn</a:t>
            </a:r>
            <a:r>
              <a:rPr lang="en-IN" sz="1400" b="0" dirty="0">
                <a:solidFill>
                  <a:srgbClr val="D4D4D4"/>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mlflow.artifacts</a:t>
            </a:r>
            <a:endParaRPr lang="en-IN" sz="1400" b="0" dirty="0">
              <a:solidFill>
                <a:srgbClr val="D4D4D4"/>
              </a:solidFill>
              <a:effectLst/>
              <a:latin typeface="Consolas" panose="020B0609020204030204" pitchFamily="49" charset="0"/>
            </a:endParaRPr>
          </a:p>
          <a:p>
            <a:pPr>
              <a:lnSpc>
                <a:spcPts val="1425"/>
              </a:lnSpc>
            </a:pPr>
            <a:r>
              <a:rPr lang="en-IN" sz="1400" b="0" dirty="0">
                <a:solidFill>
                  <a:srgbClr val="569CD6"/>
                </a:solidFill>
                <a:effectLst/>
                <a:latin typeface="Consolas" panose="020B0609020204030204" pitchFamily="49" charset="0"/>
              </a:rPr>
              <a:t>import</a:t>
            </a:r>
            <a:r>
              <a:rPr lang="en-IN" sz="1400" b="0" dirty="0">
                <a:solidFill>
                  <a:srgbClr val="D4D4D4"/>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json</a:t>
            </a:r>
            <a:r>
              <a:rPr lang="en-IN" sz="1400" b="0" dirty="0">
                <a:solidFill>
                  <a:srgbClr val="D4D4D4"/>
                </a:solidFill>
                <a:effectLst/>
                <a:latin typeface="Consolas" panose="020B0609020204030204" pitchFamily="49" charset="0"/>
              </a:rPr>
              <a:t>, subprocess</a:t>
            </a:r>
          </a:p>
          <a:p>
            <a:pPr>
              <a:lnSpc>
                <a:spcPts val="1425"/>
              </a:lnSpc>
            </a:pPr>
            <a:br>
              <a:rPr lang="en-IN" sz="1400" b="0" dirty="0">
                <a:solidFill>
                  <a:srgbClr val="D4D4D4"/>
                </a:solidFill>
                <a:effectLst/>
                <a:latin typeface="Consolas" panose="020B0609020204030204" pitchFamily="49" charset="0"/>
              </a:rPr>
            </a:br>
            <a:r>
              <a:rPr lang="en-IN" sz="1400" b="0" dirty="0" err="1">
                <a:solidFill>
                  <a:srgbClr val="D4D4D4"/>
                </a:solidFill>
                <a:effectLst/>
                <a:latin typeface="Consolas" panose="020B0609020204030204" pitchFamily="49" charset="0"/>
              </a:rPr>
              <a:t>mlflow.set_tracking_uri</a:t>
            </a:r>
            <a:r>
              <a:rPr lang="en-IN" sz="1400" b="0" dirty="0">
                <a:solidFill>
                  <a:srgbClr val="D4D4D4"/>
                </a:solidFill>
                <a:effectLst/>
                <a:latin typeface="Consolas" panose="020B0609020204030204" pitchFamily="49" charset="0"/>
              </a:rPr>
              <a:t>(</a:t>
            </a:r>
            <a:r>
              <a:rPr lang="en-IN" sz="1400" b="0" dirty="0" err="1">
                <a:solidFill>
                  <a:srgbClr val="D4D4D4"/>
                </a:solidFill>
                <a:effectLst/>
                <a:latin typeface="Consolas" panose="020B0609020204030204" pitchFamily="49" charset="0"/>
              </a:rPr>
              <a:t>uri</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"http://4.188.75.152:5000/"</a:t>
            </a:r>
            <a:r>
              <a:rPr lang="en-IN" sz="1400" b="0" dirty="0">
                <a:solidFill>
                  <a:srgbClr val="D4D4D4"/>
                </a:solidFill>
                <a:effectLst/>
                <a:latin typeface="Consolas" panose="020B0609020204030204" pitchFamily="49" charset="0"/>
              </a:rPr>
              <a:t>)</a:t>
            </a:r>
          </a:p>
          <a:p>
            <a:pPr>
              <a:lnSpc>
                <a:spcPts val="1425"/>
              </a:lnSpc>
            </a:pPr>
            <a:r>
              <a:rPr lang="en-IN" sz="1400" b="0" dirty="0">
                <a:solidFill>
                  <a:srgbClr val="D4D4D4"/>
                </a:solidFill>
                <a:effectLst/>
                <a:latin typeface="Consolas" panose="020B0609020204030204" pitchFamily="49" charset="0"/>
              </a:rPr>
              <a:t>app = Flask(__name__)</a:t>
            </a:r>
          </a:p>
          <a:p>
            <a:pPr>
              <a:lnSpc>
                <a:spcPts val="1425"/>
              </a:lnSpc>
            </a:pPr>
            <a:r>
              <a:rPr lang="en-IN" sz="1400" b="0" dirty="0" err="1">
                <a:solidFill>
                  <a:srgbClr val="D4D4D4"/>
                </a:solidFill>
                <a:effectLst/>
                <a:latin typeface="Consolas" panose="020B0609020204030204" pitchFamily="49" charset="0"/>
              </a:rPr>
              <a:t>model_name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"CPM001"</a:t>
            </a:r>
            <a:endParaRPr lang="en-IN" sz="1400" b="0" dirty="0">
              <a:solidFill>
                <a:srgbClr val="D4D4D4"/>
              </a:solidFill>
              <a:effectLst/>
              <a:latin typeface="Consolas" panose="020B0609020204030204" pitchFamily="49" charset="0"/>
            </a:endParaRPr>
          </a:p>
          <a:p>
            <a:pPr>
              <a:lnSpc>
                <a:spcPts val="1425"/>
              </a:lnSpc>
            </a:pPr>
            <a:r>
              <a:rPr lang="en-IN" sz="1400" b="0" dirty="0">
                <a:solidFill>
                  <a:srgbClr val="D4D4D4"/>
                </a:solidFill>
                <a:effectLst/>
                <a:latin typeface="Consolas" panose="020B0609020204030204" pitchFamily="49" charset="0"/>
              </a:rPr>
              <a:t>alias = </a:t>
            </a:r>
            <a:r>
              <a:rPr lang="en-IN" sz="1400" b="0" dirty="0">
                <a:solidFill>
                  <a:srgbClr val="CE9178"/>
                </a:solidFill>
                <a:effectLst/>
                <a:latin typeface="Consolas" panose="020B0609020204030204" pitchFamily="49" charset="0"/>
              </a:rPr>
              <a:t>'stagging’</a:t>
            </a:r>
            <a:endParaRPr lang="en-IN" sz="1400" b="0" dirty="0">
              <a:solidFill>
                <a:srgbClr val="D4D4D4"/>
              </a:solidFill>
              <a:effectLst/>
              <a:latin typeface="Consolas" panose="020B0609020204030204" pitchFamily="49" charset="0"/>
            </a:endParaRPr>
          </a:p>
          <a:p>
            <a:pPr>
              <a:lnSpc>
                <a:spcPts val="1425"/>
              </a:lnSpc>
            </a:pPr>
            <a:endParaRPr lang="en-IN" sz="1400" b="0" dirty="0">
              <a:solidFill>
                <a:srgbClr val="D4D4D4"/>
              </a:solidFill>
              <a:effectLst/>
              <a:latin typeface="Consolas" panose="020B0609020204030204" pitchFamily="49" charset="0"/>
            </a:endParaRPr>
          </a:p>
          <a:p>
            <a:pPr>
              <a:lnSpc>
                <a:spcPts val="1425"/>
              </a:lnSpc>
            </a:pPr>
            <a:r>
              <a:rPr lang="en-IN" sz="1400" b="0" dirty="0" err="1">
                <a:solidFill>
                  <a:srgbClr val="D4D4D4"/>
                </a:solidFill>
                <a:effectLst/>
                <a:latin typeface="Consolas" panose="020B0609020204030204" pitchFamily="49" charset="0"/>
              </a:rPr>
              <a:t>mlflow.artifacts.download_artifacts</a:t>
            </a:r>
            <a:r>
              <a:rPr lang="en-IN" sz="1400" b="0" dirty="0">
                <a:solidFill>
                  <a:srgbClr val="D4D4D4"/>
                </a:solidFill>
                <a:effectLst/>
                <a:latin typeface="Consolas" panose="020B0609020204030204" pitchFamily="49" charset="0"/>
              </a:rPr>
              <a:t>(</a:t>
            </a:r>
            <a:r>
              <a:rPr lang="en-IN" sz="1400" b="0" dirty="0" err="1">
                <a:solidFill>
                  <a:srgbClr val="D4D4D4"/>
                </a:solidFill>
                <a:effectLst/>
                <a:latin typeface="Consolas" panose="020B0609020204030204" pitchFamily="49" charset="0"/>
              </a:rPr>
              <a:t>artifact_uri</a:t>
            </a:r>
            <a:r>
              <a:rPr lang="en-IN" sz="1400" b="0" dirty="0">
                <a:solidFill>
                  <a:srgbClr val="D4D4D4"/>
                </a:solidFill>
                <a:effectLst/>
                <a:latin typeface="Consolas" panose="020B0609020204030204" pitchFamily="49" charset="0"/>
              </a:rPr>
              <a:t>=</a:t>
            </a:r>
            <a:r>
              <a:rPr lang="en-IN" sz="1400" b="0" dirty="0" err="1">
                <a:solidFill>
                  <a:srgbClr val="569CD6"/>
                </a:solidFill>
                <a:effectLst/>
                <a:latin typeface="Consolas" panose="020B0609020204030204" pitchFamily="49" charset="0"/>
              </a:rPr>
              <a:t>f</a:t>
            </a:r>
            <a:r>
              <a:rPr lang="en-IN" sz="1400" b="0" dirty="0" err="1">
                <a:solidFill>
                  <a:srgbClr val="CE9178"/>
                </a:solidFill>
                <a:effectLst/>
                <a:latin typeface="Consolas" panose="020B0609020204030204" pitchFamily="49" charset="0"/>
              </a:rPr>
              <a:t>"models</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err="1">
                <a:solidFill>
                  <a:srgbClr val="D4D4D4"/>
                </a:solidFill>
                <a:effectLst/>
                <a:latin typeface="Consolas" panose="020B0609020204030204" pitchFamily="49" charset="0"/>
              </a:rPr>
              <a:t>model_name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{alias}</a:t>
            </a:r>
            <a:r>
              <a:rPr lang="en-IN" sz="1400" b="0" dirty="0">
                <a:solidFill>
                  <a:srgbClr val="CE9178"/>
                </a:solidFill>
                <a:effectLst/>
                <a:latin typeface="Consolas" panose="020B0609020204030204" pitchFamily="49" charset="0"/>
              </a:rPr>
              <a:t>/requirements.txt"</a:t>
            </a:r>
            <a:r>
              <a:rPr lang="en-IN" sz="1400" b="0" dirty="0">
                <a:solidFill>
                  <a:srgbClr val="D4D4D4"/>
                </a:solidFill>
                <a:effectLst/>
                <a:latin typeface="Consolas" panose="020B0609020204030204" pitchFamily="49" charset="0"/>
              </a:rPr>
              <a:t>,dst_path=</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p>
          <a:p>
            <a:pPr>
              <a:lnSpc>
                <a:spcPts val="1425"/>
              </a:lnSpc>
            </a:pPr>
            <a:r>
              <a:rPr lang="en-IN" sz="1400" b="0" dirty="0" err="1">
                <a:solidFill>
                  <a:srgbClr val="D4D4D4"/>
                </a:solidFill>
                <a:effectLst/>
                <a:latin typeface="Consolas" panose="020B0609020204030204" pitchFamily="49" charset="0"/>
              </a:rPr>
              <a:t>subprocess.run</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pip'</a:t>
            </a:r>
            <a:r>
              <a:rPr lang="en-IN" sz="1400" b="0" dirty="0" err="1">
                <a:solidFill>
                  <a:srgbClr val="D4D4D4"/>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'install</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'-r'</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'requirements.txt'</a:t>
            </a:r>
            <a:r>
              <a:rPr lang="en-IN" sz="1400" b="0" dirty="0">
                <a:solidFill>
                  <a:srgbClr val="D4D4D4"/>
                </a:solidFill>
                <a:effectLst/>
                <a:latin typeface="Consolas" panose="020B0609020204030204" pitchFamily="49" charset="0"/>
              </a:rPr>
              <a:t>])</a:t>
            </a:r>
          </a:p>
          <a:p>
            <a:pPr>
              <a:lnSpc>
                <a:spcPts val="1425"/>
              </a:lnSpc>
            </a:pPr>
            <a:br>
              <a:rPr lang="en-IN" sz="1400" b="0" dirty="0">
                <a:solidFill>
                  <a:srgbClr val="D4D4D4"/>
                </a:solidFill>
                <a:effectLst/>
                <a:latin typeface="Consolas" panose="020B0609020204030204" pitchFamily="49" charset="0"/>
              </a:rPr>
            </a:br>
            <a:r>
              <a:rPr lang="en-IN" sz="1400" b="0" dirty="0">
                <a:solidFill>
                  <a:srgbClr val="D4D4D4"/>
                </a:solidFill>
                <a:effectLst/>
                <a:latin typeface="Consolas" panose="020B0609020204030204" pitchFamily="49" charset="0"/>
              </a:rPr>
              <a:t>model = </a:t>
            </a:r>
            <a:r>
              <a:rPr lang="en-IN" sz="1400" b="0" dirty="0" err="1">
                <a:solidFill>
                  <a:srgbClr val="D4D4D4"/>
                </a:solidFill>
                <a:effectLst/>
                <a:latin typeface="Consolas" panose="020B0609020204030204" pitchFamily="49" charset="0"/>
              </a:rPr>
              <a:t>mlflow.pyfunc.load_model</a:t>
            </a:r>
            <a:r>
              <a:rPr lang="en-IN" sz="1400" b="0" dirty="0">
                <a:solidFill>
                  <a:srgbClr val="D4D4D4"/>
                </a:solidFill>
                <a:effectLst/>
                <a:latin typeface="Consolas" panose="020B0609020204030204" pitchFamily="49" charset="0"/>
              </a:rPr>
              <a:t>(</a:t>
            </a:r>
            <a:r>
              <a:rPr lang="en-IN" sz="1400" b="0" dirty="0" err="1">
                <a:solidFill>
                  <a:srgbClr val="569CD6"/>
                </a:solidFill>
                <a:effectLst/>
                <a:latin typeface="Consolas" panose="020B0609020204030204" pitchFamily="49" charset="0"/>
              </a:rPr>
              <a:t>f</a:t>
            </a:r>
            <a:r>
              <a:rPr lang="en-IN" sz="1400" b="0" dirty="0" err="1">
                <a:solidFill>
                  <a:srgbClr val="CE9178"/>
                </a:solidFill>
                <a:effectLst/>
                <a:latin typeface="Consolas" panose="020B0609020204030204" pitchFamily="49" charset="0"/>
              </a:rPr>
              <a:t>"models</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err="1">
                <a:solidFill>
                  <a:srgbClr val="D4D4D4"/>
                </a:solidFill>
                <a:effectLst/>
                <a:latin typeface="Consolas" panose="020B0609020204030204" pitchFamily="49" charset="0"/>
              </a:rPr>
              <a:t>model_name</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{alias}</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p>
          <a:p>
            <a:pPr>
              <a:lnSpc>
                <a:spcPts val="1425"/>
              </a:lnSpc>
            </a:pPr>
            <a:br>
              <a:rPr lang="en-IN" sz="1400" b="0" dirty="0">
                <a:solidFill>
                  <a:srgbClr val="D4D4D4"/>
                </a:solidFill>
                <a:effectLst/>
                <a:latin typeface="Consolas" panose="020B0609020204030204" pitchFamily="49" charset="0"/>
              </a:rPr>
            </a:br>
            <a:r>
              <a:rPr lang="en-IN" sz="1400" b="0" dirty="0">
                <a:solidFill>
                  <a:srgbClr val="D4D4D4"/>
                </a:solidFill>
                <a:effectLst/>
                <a:latin typeface="Consolas" panose="020B0609020204030204" pitchFamily="49" charset="0"/>
              </a:rPr>
              <a:t>@app.route(</a:t>
            </a:r>
            <a:r>
              <a:rPr lang="en-IN" sz="1400" b="0" dirty="0">
                <a:solidFill>
                  <a:srgbClr val="CE9178"/>
                </a:solidFill>
                <a:effectLst/>
                <a:latin typeface="Consolas" panose="020B0609020204030204" pitchFamily="49" charset="0"/>
              </a:rPr>
              <a:t>"/get_schema"</a:t>
            </a:r>
            <a:r>
              <a:rPr lang="en-IN" sz="1400" b="0" dirty="0">
                <a:solidFill>
                  <a:srgbClr val="D4D4D4"/>
                </a:solidFill>
                <a:effectLst/>
                <a:latin typeface="Consolas" panose="020B0609020204030204" pitchFamily="49" charset="0"/>
              </a:rPr>
              <a:t>)</a:t>
            </a:r>
          </a:p>
          <a:p>
            <a:pPr>
              <a:lnSpc>
                <a:spcPts val="1425"/>
              </a:lnSpc>
            </a:pP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func1():</a:t>
            </a:r>
          </a:p>
          <a:p>
            <a:pPr>
              <a:lnSpc>
                <a:spcPts val="1425"/>
              </a:lnSpc>
            </a:pPr>
            <a:r>
              <a:rPr lang="en-IN" sz="1400" b="0" dirty="0">
                <a:solidFill>
                  <a:srgbClr val="D4D4D4"/>
                </a:solidFill>
                <a:effectLst/>
                <a:latin typeface="Consolas" panose="020B0609020204030204" pitchFamily="49" charset="0"/>
              </a:rPr>
              <a:t>    schema = {</a:t>
            </a:r>
            <a:r>
              <a:rPr lang="en-IN" sz="1400" b="0" dirty="0">
                <a:solidFill>
                  <a:srgbClr val="CE9178"/>
                </a:solidFill>
                <a:effectLst/>
                <a:latin typeface="Consolas" panose="020B0609020204030204" pitchFamily="49" charset="0"/>
              </a:rPr>
              <a:t>'encoder__</a:t>
            </a:r>
            <a:r>
              <a:rPr lang="en-IN" sz="1400" b="0" dirty="0" err="1">
                <a:solidFill>
                  <a:srgbClr val="CE9178"/>
                </a:solidFill>
                <a:effectLst/>
                <a:latin typeface="Consolas" panose="020B0609020204030204" pitchFamily="49" charset="0"/>
              </a:rPr>
              <a:t>Geography_Germany</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"double (required)"</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'encoder__</a:t>
            </a:r>
            <a:r>
              <a:rPr lang="en-IN" sz="1400" b="0" dirty="0" err="1">
                <a:solidFill>
                  <a:srgbClr val="CE9178"/>
                </a:solidFill>
                <a:effectLst/>
                <a:latin typeface="Consolas" panose="020B0609020204030204" pitchFamily="49" charset="0"/>
              </a:rPr>
              <a:t>Geography_Spain</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"double (required)"</a:t>
            </a:r>
            <a:r>
              <a:rPr lang="en-IN" sz="1400" b="0" dirty="0">
                <a:solidFill>
                  <a:srgbClr val="D4D4D4"/>
                </a:solidFill>
                <a:effectLst/>
                <a:latin typeface="Consolas" panose="020B0609020204030204" pitchFamily="49" charset="0"/>
              </a:rPr>
              <a:t>, </a:t>
            </a:r>
          </a:p>
          <a:p>
            <a:pPr>
              <a:lnSpc>
                <a:spcPts val="1425"/>
              </a:lnSpc>
            </a:pP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'encoder__</a:t>
            </a:r>
            <a:r>
              <a:rPr lang="en-IN" sz="1400" b="0" dirty="0" err="1">
                <a:solidFill>
                  <a:srgbClr val="CE9178"/>
                </a:solidFill>
                <a:effectLst/>
                <a:latin typeface="Consolas" panose="020B0609020204030204" pitchFamily="49" charset="0"/>
              </a:rPr>
              <a:t>Gender_Male</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"double (required)"</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'scaler__</a:t>
            </a:r>
            <a:r>
              <a:rPr lang="en-IN" sz="1400" b="0" dirty="0" err="1">
                <a:solidFill>
                  <a:srgbClr val="CE9178"/>
                </a:solidFill>
                <a:effectLst/>
                <a:latin typeface="Consolas" panose="020B0609020204030204" pitchFamily="49" charset="0"/>
              </a:rPr>
              <a:t>CreditScore</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"double (required)"</a:t>
            </a:r>
            <a:r>
              <a:rPr lang="en-IN" sz="1400" b="0" dirty="0">
                <a:solidFill>
                  <a:srgbClr val="D4D4D4"/>
                </a:solidFill>
                <a:effectLst/>
                <a:latin typeface="Consolas" panose="020B0609020204030204" pitchFamily="49" charset="0"/>
              </a:rPr>
              <a:t>, </a:t>
            </a:r>
          </a:p>
          <a:p>
            <a:pPr>
              <a:lnSpc>
                <a:spcPts val="1425"/>
              </a:lnSpc>
            </a:pP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scaler__Age</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"double (required)"</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scaler__Balance</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"double (required)"</a:t>
            </a:r>
            <a:r>
              <a:rPr lang="en-IN" sz="1400" b="0" dirty="0">
                <a:solidFill>
                  <a:srgbClr val="D4D4D4"/>
                </a:solidFill>
                <a:effectLst/>
                <a:latin typeface="Consolas" panose="020B0609020204030204" pitchFamily="49" charset="0"/>
              </a:rPr>
              <a:t>, </a:t>
            </a:r>
          </a:p>
          <a:p>
            <a:pPr>
              <a:lnSpc>
                <a:spcPts val="1425"/>
              </a:lnSpc>
            </a:pP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'scaler__</a:t>
            </a:r>
            <a:r>
              <a:rPr lang="en-IN" sz="1400" b="0" dirty="0" err="1">
                <a:solidFill>
                  <a:srgbClr val="CE9178"/>
                </a:solidFill>
                <a:effectLst/>
                <a:latin typeface="Consolas" panose="020B0609020204030204" pitchFamily="49" charset="0"/>
              </a:rPr>
              <a:t>NumOfProducts</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"double (required)"</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'remainder__</a:t>
            </a:r>
            <a:r>
              <a:rPr lang="en-IN" sz="1400" b="0" dirty="0" err="1">
                <a:solidFill>
                  <a:srgbClr val="CE9178"/>
                </a:solidFill>
                <a:effectLst/>
                <a:latin typeface="Consolas" panose="020B0609020204030204" pitchFamily="49" charset="0"/>
              </a:rPr>
              <a:t>IsActiveMember</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 </a:t>
            </a:r>
            <a:r>
              <a:rPr lang="en-IN" sz="1400" b="0" dirty="0">
                <a:solidFill>
                  <a:srgbClr val="CE9178"/>
                </a:solidFill>
                <a:effectLst/>
                <a:latin typeface="Consolas" panose="020B0609020204030204" pitchFamily="49" charset="0"/>
              </a:rPr>
              <a:t>"double (required)"</a:t>
            </a:r>
            <a:r>
              <a:rPr lang="en-IN" sz="1400" b="0" dirty="0">
                <a:solidFill>
                  <a:srgbClr val="D4D4D4"/>
                </a:solidFill>
                <a:effectLst/>
                <a:latin typeface="Consolas" panose="020B0609020204030204" pitchFamily="49" charset="0"/>
              </a:rPr>
              <a:t>}</a:t>
            </a:r>
          </a:p>
          <a:p>
            <a:pPr>
              <a:lnSpc>
                <a:spcPts val="1425"/>
              </a:lnSpc>
            </a:pPr>
            <a:br>
              <a:rPr lang="en-IN" sz="1400" b="0" dirty="0">
                <a:solidFill>
                  <a:srgbClr val="D4D4D4"/>
                </a:solidFill>
                <a:effectLst/>
                <a:latin typeface="Consolas" panose="020B0609020204030204" pitchFamily="49" charset="0"/>
              </a:rPr>
            </a:br>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json.dumps</a:t>
            </a:r>
            <a:r>
              <a:rPr lang="en-IN" sz="1400" b="0" dirty="0">
                <a:solidFill>
                  <a:srgbClr val="D4D4D4"/>
                </a:solidFill>
                <a:effectLst/>
                <a:latin typeface="Consolas" panose="020B0609020204030204" pitchFamily="49" charset="0"/>
              </a:rPr>
              <a:t>(schema)</a:t>
            </a:r>
          </a:p>
          <a:p>
            <a:pPr>
              <a:lnSpc>
                <a:spcPts val="1425"/>
              </a:lnSpc>
            </a:pPr>
            <a:br>
              <a:rPr lang="en-IN" sz="1400" b="0" dirty="0">
                <a:solidFill>
                  <a:srgbClr val="D4D4D4"/>
                </a:solidFill>
                <a:effectLst/>
                <a:latin typeface="Consolas" panose="020B0609020204030204" pitchFamily="49" charset="0"/>
              </a:rPr>
            </a:br>
            <a:r>
              <a:rPr lang="en-IN" sz="1400" b="0" dirty="0">
                <a:solidFill>
                  <a:srgbClr val="D4D4D4"/>
                </a:solidFill>
                <a:effectLst/>
                <a:latin typeface="Consolas" panose="020B0609020204030204" pitchFamily="49" charset="0"/>
              </a:rPr>
              <a:t>@app.route(</a:t>
            </a:r>
            <a:r>
              <a:rPr lang="en-IN" sz="1400" b="0" dirty="0">
                <a:solidFill>
                  <a:srgbClr val="CE9178"/>
                </a:solidFill>
                <a:effectLst/>
                <a:latin typeface="Consolas" panose="020B0609020204030204" pitchFamily="49" charset="0"/>
              </a:rPr>
              <a:t>"/predict"</a:t>
            </a:r>
            <a:r>
              <a:rPr lang="en-IN" sz="1400" b="0" dirty="0">
                <a:solidFill>
                  <a:srgbClr val="D4D4D4"/>
                </a:solidFill>
                <a:effectLst/>
                <a:latin typeface="Consolas" panose="020B0609020204030204" pitchFamily="49" charset="0"/>
              </a:rPr>
              <a:t>, methods=[</a:t>
            </a:r>
            <a:r>
              <a:rPr lang="en-IN" sz="1400" b="0" dirty="0">
                <a:solidFill>
                  <a:srgbClr val="CE9178"/>
                </a:solidFill>
                <a:effectLst/>
                <a:latin typeface="Consolas" panose="020B0609020204030204" pitchFamily="49" charset="0"/>
              </a:rPr>
              <a:t>'GET'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'POST'</a:t>
            </a:r>
            <a:r>
              <a:rPr lang="en-IN" sz="1400" b="0" dirty="0">
                <a:solidFill>
                  <a:srgbClr val="D4D4D4"/>
                </a:solidFill>
                <a:effectLst/>
                <a:latin typeface="Consolas" panose="020B0609020204030204" pitchFamily="49" charset="0"/>
              </a:rPr>
              <a:t>])</a:t>
            </a:r>
          </a:p>
          <a:p>
            <a:pPr>
              <a:lnSpc>
                <a:spcPts val="1425"/>
              </a:lnSpc>
            </a:pPr>
            <a:r>
              <a:rPr lang="en-IN" sz="1400" b="0" dirty="0">
                <a:solidFill>
                  <a:srgbClr val="569CD6"/>
                </a:solidFill>
                <a:effectLst/>
                <a:latin typeface="Consolas" panose="020B0609020204030204" pitchFamily="49" charset="0"/>
              </a:rPr>
              <a:t>def</a:t>
            </a:r>
            <a:r>
              <a:rPr lang="en-IN" sz="1400" b="0" dirty="0">
                <a:solidFill>
                  <a:srgbClr val="D4D4D4"/>
                </a:solidFill>
                <a:effectLst/>
                <a:latin typeface="Consolas" panose="020B0609020204030204" pitchFamily="49" charset="0"/>
              </a:rPr>
              <a:t> func2():</a:t>
            </a:r>
          </a:p>
          <a:p>
            <a:pPr>
              <a:lnSpc>
                <a:spcPts val="1425"/>
              </a:lnSpc>
            </a:pPr>
            <a:r>
              <a:rPr lang="en-IN" sz="1400" b="0" dirty="0">
                <a:solidFill>
                  <a:srgbClr val="D4D4D4"/>
                </a:solidFill>
                <a:effectLst/>
                <a:latin typeface="Consolas" panose="020B0609020204030204" pitchFamily="49" charset="0"/>
              </a:rPr>
              <a:t>    data = </a:t>
            </a:r>
            <a:r>
              <a:rPr lang="en-IN" sz="1400" b="0" dirty="0" err="1">
                <a:solidFill>
                  <a:srgbClr val="D4D4D4"/>
                </a:solidFill>
                <a:effectLst/>
                <a:latin typeface="Consolas" panose="020B0609020204030204" pitchFamily="49" charset="0"/>
              </a:rPr>
              <a:t>request.data</a:t>
            </a:r>
            <a:endParaRPr lang="en-IN" sz="1400" b="0" dirty="0">
              <a:solidFill>
                <a:srgbClr val="D4D4D4"/>
              </a:solidFill>
              <a:effectLst/>
              <a:latin typeface="Consolas" panose="020B0609020204030204" pitchFamily="49" charset="0"/>
            </a:endParaRPr>
          </a:p>
          <a:p>
            <a:pPr>
              <a:lnSpc>
                <a:spcPts val="1425"/>
              </a:lnSpc>
            </a:pPr>
            <a:r>
              <a:rPr lang="en-IN" sz="1400" b="0" dirty="0">
                <a:solidFill>
                  <a:srgbClr val="D4D4D4"/>
                </a:solidFill>
                <a:effectLst/>
                <a:latin typeface="Consolas" panose="020B0609020204030204" pitchFamily="49" charset="0"/>
              </a:rPr>
              <a:t>    data = </a:t>
            </a:r>
            <a:r>
              <a:rPr lang="en-IN" sz="1400" b="0" dirty="0" err="1">
                <a:solidFill>
                  <a:srgbClr val="D4D4D4"/>
                </a:solidFill>
                <a:effectLst/>
                <a:latin typeface="Consolas" panose="020B0609020204030204" pitchFamily="49" charset="0"/>
              </a:rPr>
              <a:t>data.decode</a:t>
            </a:r>
            <a:r>
              <a:rPr lang="en-IN" sz="1400" b="0" dirty="0">
                <a:solidFill>
                  <a:srgbClr val="D4D4D4"/>
                </a:solidFill>
                <a:effectLst/>
                <a:latin typeface="Consolas" panose="020B0609020204030204" pitchFamily="49" charset="0"/>
              </a:rPr>
              <a:t>()</a:t>
            </a:r>
          </a:p>
          <a:p>
            <a:pPr>
              <a:lnSpc>
                <a:spcPts val="1425"/>
              </a:lnSpc>
            </a:pPr>
            <a:r>
              <a:rPr lang="en-IN" sz="1400" b="0" dirty="0">
                <a:solidFill>
                  <a:srgbClr val="D4D4D4"/>
                </a:solidFill>
                <a:effectLst/>
                <a:latin typeface="Consolas" panose="020B0609020204030204" pitchFamily="49" charset="0"/>
              </a:rPr>
              <a:t>    data = </a:t>
            </a:r>
            <a:r>
              <a:rPr lang="en-IN" sz="1400" b="0" dirty="0" err="1">
                <a:solidFill>
                  <a:srgbClr val="D4D4D4"/>
                </a:solidFill>
                <a:effectLst/>
                <a:latin typeface="Consolas" panose="020B0609020204030204" pitchFamily="49" charset="0"/>
              </a:rPr>
              <a:t>json.loads</a:t>
            </a:r>
            <a:r>
              <a:rPr lang="en-IN" sz="1400" b="0" dirty="0">
                <a:solidFill>
                  <a:srgbClr val="D4D4D4"/>
                </a:solidFill>
                <a:effectLst/>
                <a:latin typeface="Consolas" panose="020B0609020204030204" pitchFamily="49" charset="0"/>
              </a:rPr>
              <a:t>(data)</a:t>
            </a:r>
          </a:p>
          <a:p>
            <a:pPr>
              <a:lnSpc>
                <a:spcPts val="1425"/>
              </a:lnSpc>
            </a:pPr>
            <a:r>
              <a:rPr lang="en-IN" sz="1400" b="0" dirty="0">
                <a:solidFill>
                  <a:srgbClr val="D4D4D4"/>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df</a:t>
            </a:r>
            <a:r>
              <a:rPr lang="en-IN" sz="1400" b="0" dirty="0">
                <a:solidFill>
                  <a:srgbClr val="D4D4D4"/>
                </a:solidFill>
                <a:effectLst/>
                <a:latin typeface="Consolas" panose="020B0609020204030204" pitchFamily="49" charset="0"/>
              </a:rPr>
              <a:t> = </a:t>
            </a:r>
            <a:r>
              <a:rPr lang="en-IN" sz="1400" b="0" dirty="0" err="1">
                <a:solidFill>
                  <a:srgbClr val="D4D4D4"/>
                </a:solidFill>
                <a:effectLst/>
                <a:latin typeface="Consolas" panose="020B0609020204030204" pitchFamily="49" charset="0"/>
              </a:rPr>
              <a:t>pd.DataFrame</a:t>
            </a:r>
            <a:r>
              <a:rPr lang="en-IN" sz="1400" b="0" dirty="0">
                <a:solidFill>
                  <a:srgbClr val="D4D4D4"/>
                </a:solidFill>
                <a:effectLst/>
                <a:latin typeface="Consolas" panose="020B0609020204030204" pitchFamily="49" charset="0"/>
              </a:rPr>
              <a:t>(data)</a:t>
            </a:r>
          </a:p>
          <a:p>
            <a:pPr>
              <a:lnSpc>
                <a:spcPts val="1425"/>
              </a:lnSpc>
            </a:pPr>
            <a:r>
              <a:rPr lang="en-IN" sz="1400" b="0" dirty="0">
                <a:solidFill>
                  <a:srgbClr val="D4D4D4"/>
                </a:solidFill>
                <a:effectLst/>
                <a:latin typeface="Consolas" panose="020B0609020204030204" pitchFamily="49" charset="0"/>
              </a:rPr>
              <a:t>    output = </a:t>
            </a:r>
            <a:r>
              <a:rPr lang="en-IN" sz="1400" b="0" dirty="0" err="1">
                <a:solidFill>
                  <a:srgbClr val="D4D4D4"/>
                </a:solidFill>
                <a:effectLst/>
                <a:latin typeface="Consolas" panose="020B0609020204030204" pitchFamily="49" charset="0"/>
              </a:rPr>
              <a:t>model.predict</a:t>
            </a:r>
            <a:r>
              <a:rPr lang="en-IN" sz="1400" b="0" dirty="0">
                <a:solidFill>
                  <a:srgbClr val="D4D4D4"/>
                </a:solidFill>
                <a:effectLst/>
                <a:latin typeface="Consolas" panose="020B0609020204030204" pitchFamily="49" charset="0"/>
              </a:rPr>
              <a:t>(</a:t>
            </a:r>
            <a:r>
              <a:rPr lang="en-IN" sz="1400" b="0" dirty="0" err="1">
                <a:solidFill>
                  <a:srgbClr val="D4D4D4"/>
                </a:solidFill>
                <a:effectLst/>
                <a:latin typeface="Consolas" panose="020B0609020204030204" pitchFamily="49" charset="0"/>
              </a:rPr>
              <a:t>df</a:t>
            </a:r>
            <a:r>
              <a:rPr lang="en-IN" sz="1400" b="0" dirty="0">
                <a:solidFill>
                  <a:srgbClr val="D4D4D4"/>
                </a:solidFill>
                <a:effectLst/>
                <a:latin typeface="Consolas" panose="020B0609020204030204" pitchFamily="49" charset="0"/>
              </a:rPr>
              <a:t>)</a:t>
            </a:r>
          </a:p>
          <a:p>
            <a:pPr>
              <a:lnSpc>
                <a:spcPts val="1425"/>
              </a:lnSpc>
            </a:pPr>
            <a:r>
              <a:rPr lang="en-IN" sz="1400" b="0" dirty="0">
                <a:solidFill>
                  <a:srgbClr val="D4D4D4"/>
                </a:solidFill>
                <a:effectLst/>
                <a:latin typeface="Consolas" panose="020B0609020204030204" pitchFamily="49" charset="0"/>
              </a:rPr>
              <a:t>    data[</a:t>
            </a:r>
            <a:r>
              <a:rPr lang="en-IN" sz="1400" b="0" dirty="0">
                <a:solidFill>
                  <a:srgbClr val="CE9178"/>
                </a:solidFill>
                <a:effectLst/>
                <a:latin typeface="Consolas" panose="020B0609020204030204" pitchFamily="49" charset="0"/>
              </a:rPr>
              <a:t>'prediction'</a:t>
            </a:r>
            <a:r>
              <a:rPr lang="en-IN" sz="1400" b="0" dirty="0">
                <a:solidFill>
                  <a:srgbClr val="D4D4D4"/>
                </a:solidFill>
                <a:effectLst/>
                <a:latin typeface="Consolas" panose="020B0609020204030204" pitchFamily="49" charset="0"/>
              </a:rPr>
              <a:t>] = str(output[</a:t>
            </a:r>
            <a:r>
              <a:rPr lang="en-IN" sz="1400" b="0" dirty="0">
                <a:solidFill>
                  <a:srgbClr val="B5CEA8"/>
                </a:solidFill>
                <a:effectLst/>
                <a:latin typeface="Consolas" panose="020B0609020204030204" pitchFamily="49" charset="0"/>
              </a:rPr>
              <a:t>0</a:t>
            </a:r>
            <a:r>
              <a:rPr lang="en-IN" sz="1400" b="0" dirty="0">
                <a:solidFill>
                  <a:srgbClr val="D4D4D4"/>
                </a:solidFill>
                <a:effectLst/>
                <a:latin typeface="Consolas" panose="020B0609020204030204" pitchFamily="49" charset="0"/>
              </a:rPr>
              <a:t>])</a:t>
            </a:r>
          </a:p>
          <a:p>
            <a:pPr>
              <a:lnSpc>
                <a:spcPts val="1425"/>
              </a:lnSpc>
            </a:pPr>
            <a:r>
              <a:rPr lang="en-IN" sz="1400" b="0" dirty="0">
                <a:solidFill>
                  <a:srgbClr val="D4D4D4"/>
                </a:solidFill>
                <a:effectLst/>
                <a:latin typeface="Consolas" panose="020B0609020204030204" pitchFamily="49" charset="0"/>
              </a:rPr>
              <a:t>    </a:t>
            </a:r>
            <a:r>
              <a:rPr lang="en-IN" sz="1400" b="0" dirty="0">
                <a:solidFill>
                  <a:srgbClr val="569CD6"/>
                </a:solidFill>
                <a:effectLst/>
                <a:latin typeface="Consolas" panose="020B0609020204030204" pitchFamily="49" charset="0"/>
              </a:rPr>
              <a:t>return</a:t>
            </a:r>
            <a:r>
              <a:rPr lang="en-IN" sz="1400" b="0" dirty="0">
                <a:solidFill>
                  <a:srgbClr val="D4D4D4"/>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json.dumps</a:t>
            </a:r>
            <a:r>
              <a:rPr lang="en-IN" sz="1400" b="0" dirty="0">
                <a:solidFill>
                  <a:srgbClr val="D4D4D4"/>
                </a:solidFill>
                <a:effectLst/>
                <a:latin typeface="Consolas" panose="020B0609020204030204" pitchFamily="49" charset="0"/>
              </a:rPr>
              <a:t>(data)</a:t>
            </a:r>
          </a:p>
          <a:p>
            <a:pPr>
              <a:lnSpc>
                <a:spcPts val="1425"/>
              </a:lnSpc>
            </a:pPr>
            <a:br>
              <a:rPr lang="en-IN" sz="1400" b="0" dirty="0">
                <a:solidFill>
                  <a:srgbClr val="D4D4D4"/>
                </a:solidFill>
                <a:effectLst/>
                <a:latin typeface="Consolas" panose="020B0609020204030204" pitchFamily="49" charset="0"/>
              </a:rPr>
            </a:br>
            <a:r>
              <a:rPr lang="en-IN" sz="1400" b="0" dirty="0">
                <a:solidFill>
                  <a:srgbClr val="569CD6"/>
                </a:solidFill>
                <a:effectLst/>
                <a:latin typeface="Consolas" panose="020B0609020204030204" pitchFamily="49" charset="0"/>
              </a:rPr>
              <a:t>if</a:t>
            </a:r>
            <a:r>
              <a:rPr lang="en-IN" sz="1400" b="0" dirty="0">
                <a:solidFill>
                  <a:srgbClr val="D4D4D4"/>
                </a:solidFill>
                <a:effectLst/>
                <a:latin typeface="Consolas" panose="020B0609020204030204" pitchFamily="49" charset="0"/>
              </a:rPr>
              <a:t> __name__==</a:t>
            </a:r>
            <a:r>
              <a:rPr lang="en-IN" sz="1400" b="0" dirty="0">
                <a:solidFill>
                  <a:srgbClr val="CE9178"/>
                </a:solidFill>
                <a:effectLst/>
                <a:latin typeface="Consolas" panose="020B0609020204030204" pitchFamily="49" charset="0"/>
              </a:rPr>
              <a:t>"__main__"</a:t>
            </a:r>
            <a:r>
              <a:rPr lang="en-IN" sz="1400" b="0" dirty="0">
                <a:solidFill>
                  <a:srgbClr val="D4D4D4"/>
                </a:solidFill>
                <a:effectLst/>
                <a:latin typeface="Consolas" panose="020B0609020204030204" pitchFamily="49" charset="0"/>
              </a:rPr>
              <a:t>:</a:t>
            </a:r>
          </a:p>
          <a:p>
            <a:pPr>
              <a:lnSpc>
                <a:spcPts val="1425"/>
              </a:lnSpc>
            </a:pPr>
            <a:r>
              <a:rPr lang="en-IN" sz="1400" b="0" dirty="0">
                <a:solidFill>
                  <a:srgbClr val="D4D4D4"/>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app.run</a:t>
            </a:r>
            <a:r>
              <a:rPr lang="en-IN" sz="1400" b="0" dirty="0">
                <a:solidFill>
                  <a:srgbClr val="D4D4D4"/>
                </a:solidFill>
                <a:effectLst/>
                <a:latin typeface="Consolas" panose="020B0609020204030204" pitchFamily="49" charset="0"/>
              </a:rPr>
              <a:t>(debug=</a:t>
            </a:r>
            <a:r>
              <a:rPr lang="en-IN" sz="1400" b="0" dirty="0" err="1">
                <a:solidFill>
                  <a:srgbClr val="569CD6"/>
                </a:solidFill>
                <a:effectLst/>
                <a:latin typeface="Consolas" panose="020B0609020204030204" pitchFamily="49" charset="0"/>
              </a:rPr>
              <a:t>False</a:t>
            </a:r>
            <a:r>
              <a:rPr lang="en-IN" sz="1400" b="0" dirty="0" err="1">
                <a:solidFill>
                  <a:srgbClr val="D4D4D4"/>
                </a:solidFill>
                <a:effectLst/>
                <a:latin typeface="Consolas" panose="020B0609020204030204" pitchFamily="49" charset="0"/>
              </a:rPr>
              <a:t>,port</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8000</a:t>
            </a:r>
            <a:r>
              <a:rPr lang="en-IN" sz="1400" b="0" dirty="0">
                <a:solidFill>
                  <a:srgbClr val="D4D4D4"/>
                </a:solidFill>
                <a:effectLst/>
                <a:latin typeface="Consolas" panose="020B0609020204030204" pitchFamily="49" charset="0"/>
              </a:rPr>
              <a:t>,host=</a:t>
            </a:r>
            <a:r>
              <a:rPr lang="en-IN" sz="1400" b="0" dirty="0">
                <a:solidFill>
                  <a:srgbClr val="CE9178"/>
                </a:solidFill>
                <a:effectLst/>
                <a:latin typeface="Consolas" panose="020B0609020204030204" pitchFamily="49" charset="0"/>
              </a:rPr>
              <a:t>"0.0.0.0"</a:t>
            </a:r>
            <a:r>
              <a:rPr lang="en-I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9548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D1D6-11C2-40A2-081C-D63AE33D1CB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7BC37CB-F8CD-FC8B-F216-2821A46B9623}"/>
              </a:ext>
            </a:extLst>
          </p:cNvPr>
          <p:cNvPicPr>
            <a:picLocks noGrp="1" noChangeAspect="1"/>
          </p:cNvPicPr>
          <p:nvPr>
            <p:ph sz="quarter" idx="14"/>
          </p:nvPr>
        </p:nvPicPr>
        <p:blipFill>
          <a:blip r:embed="rId2"/>
          <a:stretch>
            <a:fillRect/>
          </a:stretch>
        </p:blipFill>
        <p:spPr>
          <a:xfrm>
            <a:off x="1506505" y="1257283"/>
            <a:ext cx="9067866" cy="4486308"/>
          </a:xfrm>
        </p:spPr>
      </p:pic>
    </p:spTree>
    <p:extLst>
      <p:ext uri="{BB962C8B-B14F-4D97-AF65-F5344CB8AC3E}">
        <p14:creationId xmlns:p14="http://schemas.microsoft.com/office/powerpoint/2010/main" val="3627327058"/>
      </p:ext>
    </p:extLst>
  </p:cSld>
  <p:clrMapOvr>
    <a:masterClrMapping/>
  </p:clrMapOvr>
</p:sld>
</file>

<file path=ppt/theme/theme1.xml><?xml version="1.0" encoding="utf-8"?>
<a:theme xmlns:a="http://schemas.openxmlformats.org/drawingml/2006/main" name="mytheme1">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heme1" id="{7A0779E5-4E4C-4D49-94FC-CED5004BAB41}" vid="{96BADD4A-85A0-4411-BA7D-6535465538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mytheme1</Template>
  <TotalTime>11339</TotalTime>
  <Words>5973</Words>
  <Application>Microsoft Office PowerPoint</Application>
  <PresentationFormat>Widescreen</PresentationFormat>
  <Paragraphs>581</Paragraphs>
  <Slides>78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Avenir Next LT Pro</vt:lpstr>
      <vt:lpstr>Calibri</vt:lpstr>
      <vt:lpstr>Consolas</vt:lpstr>
      <vt:lpstr>Courier New</vt:lpstr>
      <vt:lpstr>Segoe UI</vt:lpstr>
      <vt:lpstr>Segoe UI Semibold</vt:lpstr>
      <vt:lpstr>segoe-ui_normal</vt:lpstr>
      <vt:lpstr>Times New Roman</vt:lpstr>
      <vt:lpstr>mytheme1</vt:lpstr>
      <vt:lpstr>MLOps</vt:lpstr>
      <vt:lpstr>Deploying Model using mlflow</vt:lpstr>
      <vt:lpstr>Deploying model over azure VM</vt:lpstr>
      <vt:lpstr>Step 1: Setup the VM -Connect to VM via SSH</vt:lpstr>
      <vt:lpstr>Step 1: Setup the VM – setup VM</vt:lpstr>
      <vt:lpstr>Step 2: Copy Files</vt:lpstr>
      <vt:lpstr>Step 3: Run the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CICD Pipeline with  GitHub Actions &lt;-&gt; Azure ML </vt:lpstr>
      <vt:lpstr>MLOps Architecture</vt:lpstr>
      <vt:lpstr>MLOPs with Azure &amp; GitHub Actions</vt:lpstr>
      <vt:lpstr>CI pipeline</vt:lpstr>
      <vt:lpstr>CI Pipeline Milestone 1</vt:lpstr>
      <vt:lpstr>Clone the mlops repo</vt:lpstr>
      <vt:lpstr>Structure your repo</vt:lpstr>
      <vt:lpstr>Convert a notebook to a script</vt:lpstr>
      <vt:lpstr>Remove all nonessential code</vt:lpstr>
      <vt:lpstr>Complete the code train.py</vt:lpstr>
      <vt:lpstr>Refactor your code into functions</vt:lpstr>
      <vt:lpstr>Test your script</vt:lpstr>
      <vt:lpstr>CI Pipeline Milestone 2</vt:lpstr>
      <vt:lpstr>Azure CLI</vt:lpstr>
      <vt:lpstr>Workspace creation with CLI</vt:lpstr>
      <vt:lpstr>Workspace creation with CLI</vt:lpstr>
      <vt:lpstr>Workspace creation with CLI</vt:lpstr>
      <vt:lpstr>Creating compute with CLI</vt:lpstr>
      <vt:lpstr>Creating environment (optional)</vt:lpstr>
      <vt:lpstr>Create data asset</vt:lpstr>
      <vt:lpstr>Create data asset</vt:lpstr>
      <vt:lpstr>Get dataset URI</vt:lpstr>
      <vt:lpstr>Running a job</vt:lpstr>
      <vt:lpstr>CI Pipeline Milestone 3</vt:lpstr>
      <vt:lpstr>GitHub Actions</vt:lpstr>
      <vt:lpstr>GitHub Actions</vt:lpstr>
      <vt:lpstr>Trigger the Azure Machine Learning job with GitHub Actions</vt:lpstr>
      <vt:lpstr>Trigger the Azure Machine Learning job with GitHub Actions</vt:lpstr>
      <vt:lpstr>Creating service principal</vt:lpstr>
      <vt:lpstr>GitHub Action secret format</vt:lpstr>
      <vt:lpstr>Client Secret</vt:lpstr>
      <vt:lpstr>Prepare workflow: </vt:lpstr>
      <vt:lpstr>Trigger the Azure Machine Learning job with GitHub Actions</vt:lpstr>
      <vt:lpstr>Trigger the Azure Machine Learning job with GitHub Actions</vt:lpstr>
      <vt:lpstr>CI Pipeline Milestone 4</vt:lpstr>
      <vt:lpstr>Trunk-based development</vt:lpstr>
      <vt:lpstr>Create a branch protection rule</vt:lpstr>
      <vt:lpstr>Create a branch to update the code.</vt:lpstr>
      <vt:lpstr>Trigger a GitHub Actions workflow</vt:lpstr>
      <vt:lpstr>Unit Testing for dev code</vt:lpstr>
      <vt:lpstr>Unit Testing for dev code</vt:lpstr>
      <vt:lpstr>Linting and testing</vt:lpstr>
      <vt:lpstr>Verify your code locally</vt:lpstr>
      <vt:lpstr>Modify the workflow and test</vt:lpstr>
      <vt:lpstr>Continuous Deployment</vt:lpstr>
      <vt:lpstr>Deployment config</vt:lpstr>
      <vt:lpstr>Deploy model with endpoint</vt:lpstr>
      <vt:lpstr>Resources</vt:lpstr>
      <vt:lpstr>PowerPoint Presentation</vt:lpstr>
      <vt:lpstr>Model Interpretability in Azure Machine Learning</vt:lpstr>
      <vt:lpstr>Global and Local Feature Importance</vt:lpstr>
      <vt:lpstr>Automated Machine Learning Explanations</vt:lpstr>
      <vt:lpstr>Visualizing Model Explanations</vt:lpstr>
      <vt:lpstr>PowerPoint Presentation</vt:lpstr>
      <vt:lpstr>Local Model Interpretation</vt:lpstr>
      <vt:lpstr>Adding Interpretability to Training Experiments</vt:lpstr>
      <vt:lpstr>Interpretability During Inferencing</vt:lpstr>
      <vt:lpstr>Model fairness</vt:lpstr>
      <vt:lpstr>Example</vt:lpstr>
      <vt:lpstr>Potential causes of disparity</vt:lpstr>
      <vt:lpstr>Mitigating Bias</vt:lpstr>
      <vt:lpstr>Mitigation algorithms and parity constraints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78</cp:revision>
  <dcterms:created xsi:type="dcterms:W3CDTF">2023-03-30T02:55:31Z</dcterms:created>
  <dcterms:modified xsi:type="dcterms:W3CDTF">2025-03-06T03:42:21Z</dcterms:modified>
</cp:coreProperties>
</file>